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26"/>
  </p:notesMasterIdLst>
  <p:handoutMasterIdLst>
    <p:handoutMasterId r:id="rId27"/>
  </p:handoutMasterIdLst>
  <p:sldIdLst>
    <p:sldId id="332" r:id="rId2"/>
    <p:sldId id="317" r:id="rId3"/>
    <p:sldId id="333" r:id="rId4"/>
    <p:sldId id="541" r:id="rId5"/>
    <p:sldId id="544" r:id="rId6"/>
    <p:sldId id="569" r:id="rId7"/>
    <p:sldId id="571" r:id="rId8"/>
    <p:sldId id="543" r:id="rId9"/>
    <p:sldId id="572" r:id="rId10"/>
    <p:sldId id="548" r:id="rId11"/>
    <p:sldId id="553" r:id="rId12"/>
    <p:sldId id="536" r:id="rId13"/>
    <p:sldId id="555" r:id="rId14"/>
    <p:sldId id="565" r:id="rId15"/>
    <p:sldId id="567" r:id="rId16"/>
    <p:sldId id="557" r:id="rId17"/>
    <p:sldId id="558" r:id="rId18"/>
    <p:sldId id="559" r:id="rId19"/>
    <p:sldId id="560" r:id="rId20"/>
    <p:sldId id="561" r:id="rId21"/>
    <p:sldId id="562" r:id="rId22"/>
    <p:sldId id="563" r:id="rId23"/>
    <p:sldId id="564" r:id="rId24"/>
    <p:sldId id="365" r:id="rId25"/>
  </p:sldIdLst>
  <p:sldSz cx="9144000" cy="6858000" type="screen4x3"/>
  <p:notesSz cx="9928225" cy="6797675"/>
  <p:embeddedFontLst>
    <p:embeddedFont>
      <p:font typeface="Cambria Math" panose="02040503050406030204" pitchFamily="18" charset="0"/>
      <p:regular r:id="rId28"/>
    </p:embeddedFont>
    <p:embeddedFont>
      <p:font typeface="나눔고딕 ExtraBold" panose="020D0904000000000000" pitchFamily="50" charset="-127"/>
      <p:bold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1B0873A-0AEB-4BF7-B8E2-1EC4AD231641}">
          <p14:sldIdLst>
            <p14:sldId id="332"/>
            <p14:sldId id="317"/>
            <p14:sldId id="333"/>
            <p14:sldId id="541"/>
            <p14:sldId id="544"/>
            <p14:sldId id="569"/>
            <p14:sldId id="571"/>
            <p14:sldId id="543"/>
            <p14:sldId id="572"/>
            <p14:sldId id="548"/>
            <p14:sldId id="553"/>
            <p14:sldId id="536"/>
            <p14:sldId id="555"/>
            <p14:sldId id="565"/>
            <p14:sldId id="567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3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02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pos="295">
          <p15:clr>
            <a:srgbClr val="A4A3A4"/>
          </p15:clr>
        </p15:guide>
        <p15:guide id="4" pos="548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언 이" initials="정이" lastIdx="1" clrIdx="0">
    <p:extLst>
      <p:ext uri="{19B8F6BF-5375-455C-9EA6-DF929625EA0E}">
        <p15:presenceInfo xmlns:p15="http://schemas.microsoft.com/office/powerpoint/2012/main" userId="d553f542c1f10a6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0033C4"/>
    <a:srgbClr val="0033CC"/>
    <a:srgbClr val="0D47FF"/>
    <a:srgbClr val="009999"/>
    <a:srgbClr val="0036D0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61" autoAdjust="0"/>
    <p:restoredTop sz="96357" autoAdjust="0"/>
  </p:normalViewPr>
  <p:slideViewPr>
    <p:cSldViewPr>
      <p:cViewPr varScale="1">
        <p:scale>
          <a:sx n="133" d="100"/>
          <a:sy n="133" d="100"/>
        </p:scale>
        <p:origin x="1913" y="55"/>
      </p:cViewPr>
      <p:guideLst>
        <p:guide orient="horz" pos="402"/>
        <p:guide pos="2880"/>
        <p:guide pos="295"/>
        <p:guide pos="54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2528" cy="339515"/>
          </a:xfrm>
          <a:prstGeom prst="rect">
            <a:avLst/>
          </a:prstGeom>
        </p:spPr>
        <p:txBody>
          <a:bodyPr vert="horz" lIns="88525" tIns="44263" rIns="88525" bIns="44263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3480" y="0"/>
            <a:ext cx="4302528" cy="339515"/>
          </a:xfrm>
          <a:prstGeom prst="rect">
            <a:avLst/>
          </a:prstGeom>
        </p:spPr>
        <p:txBody>
          <a:bodyPr vert="horz" lIns="88525" tIns="44263" rIns="88525" bIns="44263" rtlCol="0"/>
          <a:lstStyle>
            <a:lvl1pPr algn="r">
              <a:defRPr sz="1200"/>
            </a:lvl1pPr>
          </a:lstStyle>
          <a:p>
            <a:fld id="{8D8C3D8E-B537-48CC-8F52-943C95C9AF7D}" type="datetimeFigureOut">
              <a:rPr lang="ko-KR" altLang="en-US" smtClean="0"/>
              <a:pPr/>
              <a:t>2025-04-23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457106"/>
            <a:ext cx="4302528" cy="339515"/>
          </a:xfrm>
          <a:prstGeom prst="rect">
            <a:avLst/>
          </a:prstGeom>
        </p:spPr>
        <p:txBody>
          <a:bodyPr vert="horz" lIns="88525" tIns="44263" rIns="88525" bIns="44263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3480" y="6457106"/>
            <a:ext cx="4302528" cy="339515"/>
          </a:xfrm>
          <a:prstGeom prst="rect">
            <a:avLst/>
          </a:prstGeom>
        </p:spPr>
        <p:txBody>
          <a:bodyPr vert="horz" lIns="88525" tIns="44263" rIns="88525" bIns="44263" rtlCol="0" anchor="b"/>
          <a:lstStyle>
            <a:lvl1pPr algn="r">
              <a:defRPr sz="1200"/>
            </a:lvl1pPr>
          </a:lstStyle>
          <a:p>
            <a:fld id="{F0A201E1-1709-4331-B80D-B3B89F54D9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4705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4302232" cy="339884"/>
          </a:xfrm>
          <a:prstGeom prst="rect">
            <a:avLst/>
          </a:prstGeom>
        </p:spPr>
        <p:txBody>
          <a:bodyPr vert="horz" lIns="92419" tIns="46210" rIns="92419" bIns="46210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3698" y="2"/>
            <a:ext cx="4302232" cy="339884"/>
          </a:xfrm>
          <a:prstGeom prst="rect">
            <a:avLst/>
          </a:prstGeom>
        </p:spPr>
        <p:txBody>
          <a:bodyPr vert="horz" lIns="92419" tIns="46210" rIns="92419" bIns="46210" rtlCol="0"/>
          <a:lstStyle>
            <a:lvl1pPr algn="r">
              <a:defRPr sz="1300"/>
            </a:lvl1pPr>
          </a:lstStyle>
          <a:p>
            <a:fld id="{A662CA75-8E00-4799-9FA3-184133863A5D}" type="datetimeFigureOut">
              <a:rPr lang="ko-KR" altLang="en-US" smtClean="0"/>
              <a:pPr/>
              <a:t>2025-04-23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5488" y="509588"/>
            <a:ext cx="3397250" cy="2547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19" tIns="46210" rIns="92419" bIns="4621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825" y="3228897"/>
            <a:ext cx="7942580" cy="3058954"/>
          </a:xfrm>
          <a:prstGeom prst="rect">
            <a:avLst/>
          </a:prstGeom>
        </p:spPr>
        <p:txBody>
          <a:bodyPr vert="horz" lIns="92419" tIns="46210" rIns="92419" bIns="4621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456615"/>
            <a:ext cx="4302232" cy="339884"/>
          </a:xfrm>
          <a:prstGeom prst="rect">
            <a:avLst/>
          </a:prstGeom>
        </p:spPr>
        <p:txBody>
          <a:bodyPr vert="horz" lIns="92419" tIns="46210" rIns="92419" bIns="46210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3698" y="6456615"/>
            <a:ext cx="4302232" cy="339884"/>
          </a:xfrm>
          <a:prstGeom prst="rect">
            <a:avLst/>
          </a:prstGeom>
        </p:spPr>
        <p:txBody>
          <a:bodyPr vert="horz" lIns="92419" tIns="46210" rIns="92419" bIns="46210" rtlCol="0" anchor="b"/>
          <a:lstStyle>
            <a:lvl1pPr algn="r">
              <a:defRPr sz="1300"/>
            </a:lvl1pPr>
          </a:lstStyle>
          <a:p>
            <a:fld id="{319C5C42-1261-4F9B-8894-8EFF6BD1D42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193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75017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17129-AF68-E113-5080-C6CF399E6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3474CF-EFE9-DE64-38BA-795AB8F0D1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972316E-83B7-0B08-B90C-70A41AAA4C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6376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CD016-BCCA-2A24-4215-8AB46F517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9B4BB93-16C7-240B-3268-A09EFE01A6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2B35A6-422D-940C-07F9-130749CA5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1903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02094-C066-1ED3-9BEE-FABF32191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69674FE-06BA-66EC-66A8-F6FDC2FF39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F00BFE-8067-BBB8-8E7E-EB69ADD127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01811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75C21-E45E-2F0E-EC53-1408BB0D5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E69013-C610-AD75-B11A-82F3C48438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4A7529C-6C63-0CAC-842D-62393126F3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3936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226CE-F7A6-7248-5E24-52EB8985E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70FB99-AF8E-DF75-5FCB-4553CE6EFF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D885B48-3320-0214-10EE-E906030795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78578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B7A11-7343-A62F-FE70-52BC9F7F4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5991D8-3AB9-9F6A-4842-21084F2B8A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3A53CF-6B95-DF25-B5A3-5E08821D05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80189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AC1C2-F6A5-133A-B243-77759D1E4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50D22C0-62B0-836E-AE92-81D89E2B52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1314F4E-D3DA-C709-9FBD-685A1C0393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2965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1290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7501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1290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D48B7-6ACB-3418-C242-BC52D78F2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9166D3-3290-E349-6810-7BADB88A22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0E79C60-AE37-E90E-3A55-8A4428CF22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167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A5D12-7A47-2F5E-9456-719442D26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8538C5-D73F-D84F-838C-507BD97A14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74C1EE-2440-A09C-B8F1-3D9E282A98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7552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7156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6699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17EB9-FB34-E378-F428-49E64F8F3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67AA4EC-89C3-145B-6ACE-03B8FA8E07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739FF8F-3704-4CA7-C356-E827205B70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8401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55586-AB5C-AFFF-A94F-A614AEB55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E5473A8-D0D4-58BD-7CB3-8D0DCC14DB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915558E-DF32-1CB1-1FBD-3B2BB6946C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6253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5173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 userDrawn="1"/>
        </p:nvSpPr>
        <p:spPr bwMode="auto">
          <a:xfrm>
            <a:off x="8702376" y="6555181"/>
            <a:ext cx="442276" cy="334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7237" tIns="43619" rIns="87237" bIns="43619">
            <a:spAutoFit/>
          </a:bodyPr>
          <a:lstStyle/>
          <a:p>
            <a:pPr algn="r" latinLnBrk="0">
              <a:spcBef>
                <a:spcPct val="50000"/>
              </a:spcBef>
              <a:defRPr/>
            </a:pPr>
            <a:fld id="{0A035614-DC4D-431D-9664-8B6560530D26}" type="slidenum">
              <a:rPr lang="en-US" altLang="ko-KR" sz="1600" b="1">
                <a:gradFill>
                  <a:gsLst>
                    <a:gs pos="10000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pPr algn="r" latinLnBrk="0">
                <a:spcBef>
                  <a:spcPct val="50000"/>
                </a:spcBef>
                <a:defRPr/>
              </a:pPr>
              <a:t>‹#›</a:t>
            </a:fld>
            <a:endParaRPr lang="en-US" altLang="ko-KR" sz="1600" b="1" dirty="0">
              <a:gradFill>
                <a:gsLst>
                  <a:gs pos="100000">
                    <a:prstClr val="black">
                      <a:lumMod val="65000"/>
                      <a:lumOff val="35000"/>
                    </a:prstClr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" name="그룹 11"/>
          <p:cNvGrpSpPr/>
          <p:nvPr userDrawn="1"/>
        </p:nvGrpSpPr>
        <p:grpSpPr>
          <a:xfrm>
            <a:off x="460858" y="194492"/>
            <a:ext cx="8267166" cy="668344"/>
            <a:chOff x="460858" y="194492"/>
            <a:chExt cx="8206930" cy="668344"/>
          </a:xfrm>
        </p:grpSpPr>
        <p:sp>
          <p:nvSpPr>
            <p:cNvPr id="5" name="직사각형 4"/>
            <p:cNvSpPr/>
            <p:nvPr userDrawn="1"/>
          </p:nvSpPr>
          <p:spPr>
            <a:xfrm rot="16200000">
              <a:off x="4518539" y="-3246358"/>
              <a:ext cx="55581" cy="8162808"/>
            </a:xfrm>
            <a:prstGeom prst="rect">
              <a:avLst/>
            </a:prstGeom>
            <a:gradFill>
              <a:gsLst>
                <a:gs pos="60000">
                  <a:srgbClr val="00B0F0"/>
                </a:gs>
                <a:gs pos="50000">
                  <a:srgbClr val="0070C0"/>
                </a:gs>
                <a:gs pos="47000">
                  <a:schemeClr val="tx2">
                    <a:lumMod val="75000"/>
                  </a:schemeClr>
                </a:gs>
                <a:gs pos="83000">
                  <a:srgbClr val="0070C0"/>
                </a:gs>
              </a:gsLst>
              <a:lin ang="5400000" scaled="0"/>
            </a:gradFill>
            <a:ln w="15875" cap="rnd">
              <a:noFill/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 userDrawn="1"/>
          </p:nvSpPr>
          <p:spPr>
            <a:xfrm>
              <a:off x="477006" y="215362"/>
              <a:ext cx="8166226" cy="599624"/>
            </a:xfrm>
            <a:prstGeom prst="rect">
              <a:avLst/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9600000" scaled="0"/>
            </a:gradFill>
            <a:ln w="15875" cap="rnd">
              <a:noFill/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자유형 7"/>
            <p:cNvSpPr/>
            <p:nvPr userDrawn="1"/>
          </p:nvSpPr>
          <p:spPr>
            <a:xfrm>
              <a:off x="460858" y="204825"/>
              <a:ext cx="8166876" cy="45719"/>
            </a:xfrm>
            <a:custGeom>
              <a:avLst/>
              <a:gdLst>
                <a:gd name="connsiteX0" fmla="*/ 0 w 8134502"/>
                <a:gd name="connsiteY0" fmla="*/ 0 h 0"/>
                <a:gd name="connsiteX1" fmla="*/ 8134502 w 8134502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34502">
                  <a:moveTo>
                    <a:pt x="0" y="0"/>
                  </a:moveTo>
                  <a:lnTo>
                    <a:pt x="8134502" y="0"/>
                  </a:lnTo>
                </a:path>
              </a:pathLst>
            </a:custGeom>
            <a:noFill/>
            <a:ln w="3175" cap="rnd">
              <a:gradFill>
                <a:gsLst>
                  <a:gs pos="10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3000000" scaled="0"/>
              </a:gradFill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자유형 1"/>
            <p:cNvSpPr/>
            <p:nvPr userDrawn="1"/>
          </p:nvSpPr>
          <p:spPr>
            <a:xfrm>
              <a:off x="467829" y="204824"/>
              <a:ext cx="45719" cy="607553"/>
            </a:xfrm>
            <a:custGeom>
              <a:avLst/>
              <a:gdLst>
                <a:gd name="connsiteX0" fmla="*/ 0 w 0"/>
                <a:gd name="connsiteY0" fmla="*/ 0 h 637046"/>
                <a:gd name="connsiteX1" fmla="*/ 0 w 0"/>
                <a:gd name="connsiteY1" fmla="*/ 637046 h 637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637046">
                  <a:moveTo>
                    <a:pt x="0" y="0"/>
                  </a:moveTo>
                  <a:lnTo>
                    <a:pt x="0" y="637046"/>
                  </a:lnTo>
                </a:path>
              </a:pathLst>
            </a:custGeom>
            <a:noFill/>
            <a:ln w="6350" cap="rnd">
              <a:solidFill>
                <a:schemeClr val="bg1">
                  <a:lumMod val="85000"/>
                </a:schemeClr>
              </a:solidFill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 8"/>
            <p:cNvSpPr/>
            <p:nvPr userDrawn="1"/>
          </p:nvSpPr>
          <p:spPr>
            <a:xfrm>
              <a:off x="8622069" y="194492"/>
              <a:ext cx="45719" cy="607553"/>
            </a:xfrm>
            <a:custGeom>
              <a:avLst/>
              <a:gdLst>
                <a:gd name="connsiteX0" fmla="*/ 0 w 0"/>
                <a:gd name="connsiteY0" fmla="*/ 0 h 637046"/>
                <a:gd name="connsiteX1" fmla="*/ 0 w 0"/>
                <a:gd name="connsiteY1" fmla="*/ 637046 h 637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637046">
                  <a:moveTo>
                    <a:pt x="0" y="0"/>
                  </a:moveTo>
                  <a:lnTo>
                    <a:pt x="0" y="637046"/>
                  </a:lnTo>
                </a:path>
              </a:pathLst>
            </a:custGeom>
            <a:noFill/>
            <a:ln w="6350" cap="rnd">
              <a:solidFill>
                <a:schemeClr val="bg1">
                  <a:lumMod val="85000"/>
                </a:schemeClr>
              </a:solidFill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0988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711152" y="773705"/>
            <a:ext cx="772169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30325" eaLnBrk="0" latinLnBrk="0" hangingPunct="0">
              <a:buSzPct val="100000"/>
              <a:defRPr/>
            </a:pPr>
            <a:r>
              <a:rPr lang="ko-KR" altLang="en-US" sz="4000" b="1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생산 전력의 판매 계약 체결 전략 및 매출액 추정</a:t>
            </a:r>
          </a:p>
        </p:txBody>
      </p:sp>
      <p:sp>
        <p:nvSpPr>
          <p:cNvPr id="15" name="자유형 14"/>
          <p:cNvSpPr/>
          <p:nvPr/>
        </p:nvSpPr>
        <p:spPr>
          <a:xfrm flipV="1">
            <a:off x="594721" y="2015129"/>
            <a:ext cx="7954557" cy="45719"/>
          </a:xfrm>
          <a:custGeom>
            <a:avLst/>
            <a:gdLst>
              <a:gd name="connsiteX0" fmla="*/ 0 w 8334302"/>
              <a:gd name="connsiteY0" fmla="*/ 0 h 0"/>
              <a:gd name="connsiteX1" fmla="*/ 8334302 w 833430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34302">
                <a:moveTo>
                  <a:pt x="0" y="0"/>
                </a:moveTo>
                <a:lnTo>
                  <a:pt x="8334302" y="0"/>
                </a:lnTo>
              </a:path>
            </a:pathLst>
          </a:custGeom>
          <a:noFill/>
          <a:ln w="19050" cap="rnd">
            <a:solidFill>
              <a:schemeClr val="accent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0" y="275131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ctr" eaLnBrk="1" latinLnBrk="0" hangingPunct="1">
              <a:defRPr/>
            </a:pPr>
            <a:r>
              <a:rPr lang="ko-KR" altLang="en-US" sz="2400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심민규</a:t>
            </a:r>
          </a:p>
        </p:txBody>
      </p:sp>
      <p:sp>
        <p:nvSpPr>
          <p:cNvPr id="25" name="Text Box 5"/>
          <p:cNvSpPr txBox="1">
            <a:spLocks noChangeArrowheads="1"/>
          </p:cNvSpPr>
          <p:nvPr/>
        </p:nvSpPr>
        <p:spPr bwMode="auto">
          <a:xfrm>
            <a:off x="0" y="3284984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ctr" eaLnBrk="1" latinLnBrk="0" hangingPunct="1">
              <a:defRPr/>
            </a:pPr>
            <a:r>
              <a:rPr lang="en-US" altLang="ko-KR" sz="2400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2025. 4. 24</a:t>
            </a:r>
            <a:endParaRPr lang="ko-KR" altLang="en-US" sz="2400" kern="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rgbClr val="00589A"/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90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67FF1-2C7E-CC7D-2503-08882B54D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879ACAD-78DE-7A3A-B372-A3D360456C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59" y="998729"/>
                <a:ext cx="8145906" cy="5535615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sz="2000" b="1" dirty="0"/>
                  <a:t>(Appendix) </a:t>
                </a:r>
                <a:r>
                  <a:rPr lang="ko-KR" altLang="en-US" sz="2000" b="1" dirty="0"/>
                  <a:t>매출액 추정 시의 가정</a:t>
                </a:r>
                <a:endParaRPr lang="en-US" altLang="ko-KR" sz="2000" b="1" dirty="0"/>
              </a:p>
              <a:p>
                <a:pPr marL="0" indent="0">
                  <a:buNone/>
                </a:pPr>
                <a:endParaRPr lang="en-US" altLang="ko-KR" sz="1000" b="1" dirty="0"/>
              </a:p>
              <a:p>
                <a:pPr marL="0" indent="0">
                  <a:buNone/>
                </a:pPr>
                <a:r>
                  <a:rPr lang="ko-KR" altLang="en-US" sz="1800" b="1" dirty="0"/>
                  <a:t>전력판매 매출액</a:t>
                </a:r>
                <a:endParaRPr lang="en-US" altLang="ko-KR" sz="1800" b="1" dirty="0"/>
              </a:p>
              <a:p>
                <a:r>
                  <a:rPr lang="ko-KR" altLang="en-US" sz="1600" dirty="0"/>
                  <a:t>매출액 </a:t>
                </a:r>
                <a:r>
                  <a:rPr lang="en-US" altLang="ko-KR" sz="1600" dirty="0"/>
                  <a:t>= [(</a:t>
                </a:r>
                <a:r>
                  <a:rPr lang="ko-KR" altLang="en-US" sz="1600" dirty="0"/>
                  <a:t>계약용량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600" dirty="0"/>
                  <a:t> </a:t>
                </a:r>
                <a:r>
                  <a:rPr lang="ko-KR" altLang="en-US" sz="1600" dirty="0"/>
                  <a:t>기본요금</a:t>
                </a:r>
                <a:r>
                  <a:rPr lang="en-US" altLang="ko-KR" sz="1600" dirty="0"/>
                  <a:t>) + (</a:t>
                </a:r>
                <a:r>
                  <a:rPr lang="ko-KR" altLang="en-US" sz="1600" dirty="0"/>
                  <a:t>수요전력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ko-KR" altLang="en-US" sz="1600" dirty="0"/>
                  <a:t> 전력량 요금</a:t>
                </a:r>
                <a:r>
                  <a:rPr lang="en-US" altLang="ko-KR" sz="1600" dirty="0"/>
                  <a:t>)]</a:t>
                </a:r>
                <a:r>
                  <a:rPr lang="ko-KR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× </m:t>
                    </m:r>
                  </m:oMath>
                </a14:m>
                <a:r>
                  <a:rPr lang="en-US" altLang="ko-KR" sz="1600" dirty="0"/>
                  <a:t>0.9</a:t>
                </a:r>
                <a:r>
                  <a:rPr lang="ko-KR" altLang="en-US" sz="1600" dirty="0"/>
                  <a:t>배</a:t>
                </a:r>
                <a:endParaRPr lang="en-US" altLang="ko-KR" sz="1600" dirty="0"/>
              </a:p>
              <a:p>
                <a:r>
                  <a:rPr lang="ko-KR" altLang="en-US" sz="1600" dirty="0"/>
                  <a:t>한전</a:t>
                </a:r>
                <a:r>
                  <a:rPr lang="en-US" altLang="ko-KR" sz="1600" dirty="0"/>
                  <a:t>-</a:t>
                </a:r>
                <a:r>
                  <a:rPr lang="ko-KR" altLang="en-US" sz="1600" dirty="0"/>
                  <a:t>산업용</a:t>
                </a:r>
                <a:r>
                  <a:rPr lang="en-US" altLang="ko-KR" sz="1600" dirty="0"/>
                  <a:t>(</a:t>
                </a:r>
                <a:r>
                  <a:rPr lang="ko-KR" altLang="en-US" sz="1600" dirty="0"/>
                  <a:t>을</a:t>
                </a:r>
                <a:r>
                  <a:rPr lang="en-US" altLang="ko-KR" sz="1600" dirty="0"/>
                  <a:t>)</a:t>
                </a:r>
                <a:r>
                  <a:rPr lang="ko-KR" altLang="en-US" sz="1600" dirty="0"/>
                  <a:t> 전기요금표를 기준으로 함</a:t>
                </a:r>
                <a:endParaRPr lang="en-US" altLang="ko-KR" sz="1600" dirty="0"/>
              </a:p>
              <a:p>
                <a:r>
                  <a:rPr lang="en-US" altLang="ko-KR" sz="1600" dirty="0"/>
                  <a:t>REC </a:t>
                </a:r>
                <a:r>
                  <a:rPr lang="ko-KR" altLang="en-US" sz="1600" dirty="0"/>
                  <a:t>판매</a:t>
                </a:r>
                <a:r>
                  <a:rPr lang="en-US" altLang="ko-KR" sz="1600" dirty="0"/>
                  <a:t> </a:t>
                </a:r>
                <a:r>
                  <a:rPr lang="ko-KR" altLang="en-US" sz="1600" dirty="0"/>
                  <a:t>등 재생</a:t>
                </a:r>
                <a:r>
                  <a:rPr lang="en-US" altLang="ko-KR" sz="1600" dirty="0"/>
                  <a:t>E </a:t>
                </a:r>
                <a:r>
                  <a:rPr lang="ko-KR" altLang="en-US" sz="1600" dirty="0"/>
                  <a:t>지원 제도를 통한 수익은 고려하지 않음 </a:t>
                </a:r>
                <a:endParaRPr lang="en-US" altLang="ko-KR" sz="1600" dirty="0"/>
              </a:p>
              <a:p>
                <a:endParaRPr lang="en-US" altLang="ko-KR" sz="1600" dirty="0"/>
              </a:p>
              <a:p>
                <a:endParaRPr lang="en-US" altLang="ko-KR" sz="2000" dirty="0"/>
              </a:p>
              <a:p>
                <a:endParaRPr lang="en-US" altLang="ko-KR" sz="2000" dirty="0"/>
              </a:p>
              <a:p>
                <a:endParaRPr lang="en-US" altLang="ko-KR" sz="2000" dirty="0"/>
              </a:p>
              <a:p>
                <a:endParaRPr lang="en-US" altLang="ko-KR" sz="2000" dirty="0"/>
              </a:p>
              <a:p>
                <a:endParaRPr lang="en-US" altLang="ko-KR" sz="2000" dirty="0"/>
              </a:p>
              <a:p>
                <a:endParaRPr lang="en-US" altLang="ko-KR" sz="2000" dirty="0"/>
              </a:p>
              <a:p>
                <a:endParaRPr lang="en-US" altLang="ko-KR" sz="2000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879ACAD-78DE-7A3A-B372-A3D360456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59" y="998729"/>
                <a:ext cx="8145906" cy="5535615"/>
              </a:xfrm>
              <a:prstGeom prst="rect">
                <a:avLst/>
              </a:prstGeom>
              <a:blipFill>
                <a:blip r:embed="rId3"/>
                <a:stretch>
                  <a:fillRect l="-748" t="-6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D11E223-A07A-09C7-D116-94E070BED176}"/>
              </a:ext>
            </a:extLst>
          </p:cNvPr>
          <p:cNvSpPr txBox="1"/>
          <p:nvPr/>
        </p:nvSpPr>
        <p:spPr>
          <a:xfrm>
            <a:off x="3281200" y="3106996"/>
            <a:ext cx="2460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표 </a:t>
            </a:r>
            <a:r>
              <a:rPr lang="en-US" altLang="ko-KR" sz="1200" dirty="0"/>
              <a:t>2. </a:t>
            </a:r>
            <a:r>
              <a:rPr lang="ko-KR" altLang="en-US" sz="1200" dirty="0"/>
              <a:t>한전 산업용</a:t>
            </a:r>
            <a:r>
              <a:rPr lang="en-US" altLang="ko-KR" sz="1200" dirty="0"/>
              <a:t>(</a:t>
            </a:r>
            <a:r>
              <a:rPr lang="ko-KR" altLang="en-US" sz="1200" dirty="0"/>
              <a:t>을</a:t>
            </a:r>
            <a:r>
              <a:rPr lang="en-US" altLang="ko-KR" sz="1200" dirty="0"/>
              <a:t>) </a:t>
            </a:r>
            <a:r>
              <a:rPr lang="ko-KR" altLang="en-US" sz="1200" dirty="0"/>
              <a:t>전기요금표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D6EDC3-1B5C-E668-02E2-361C9DD3E2D1}"/>
              </a:ext>
            </a:extLst>
          </p:cNvPr>
          <p:cNvSpPr txBox="1"/>
          <p:nvPr/>
        </p:nvSpPr>
        <p:spPr bwMode="auto">
          <a:xfrm>
            <a:off x="478159" y="242257"/>
            <a:ext cx="5889754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4-3. </a:t>
            </a:r>
            <a:r>
              <a:rPr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전략 </a:t>
            </a:r>
            <a:r>
              <a:rPr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2: </a:t>
            </a:r>
            <a:r>
              <a:rPr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판매 계약 형태 다각화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0D6E020-3F29-4F9E-EAD8-2FE72B589285}"/>
              </a:ext>
            </a:extLst>
          </p:cNvPr>
          <p:cNvGrpSpPr/>
          <p:nvPr/>
        </p:nvGrpSpPr>
        <p:grpSpPr>
          <a:xfrm>
            <a:off x="1106615" y="3338990"/>
            <a:ext cx="7110790" cy="1890210"/>
            <a:chOff x="1106615" y="2843935"/>
            <a:chExt cx="7110790" cy="189021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27914E4-E301-C1A7-0B64-FF8B1FCD8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19400" y="3606085"/>
              <a:ext cx="6498004" cy="112806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C3A7A22-C131-ABE0-CD0D-DE06E8338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6615" y="2843935"/>
              <a:ext cx="7110790" cy="762149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B92E9E9-34E2-DB7B-4A14-A4177462D418}"/>
                </a:ext>
              </a:extLst>
            </p:cNvPr>
            <p:cNvSpPr/>
            <p:nvPr/>
          </p:nvSpPr>
          <p:spPr>
            <a:xfrm>
              <a:off x="1106615" y="2888940"/>
              <a:ext cx="7065785" cy="1800200"/>
            </a:xfrm>
            <a:prstGeom prst="rect">
              <a:avLst/>
            </a:prstGeom>
            <a:noFill/>
            <a:ln w="9525" cap="rnd">
              <a:solidFill>
                <a:schemeClr val="bg1">
                  <a:lumMod val="50000"/>
                </a:schemeClr>
              </a:solidFill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805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9FE7A-B9AC-42F1-78CD-8FC6E56EF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764B32E4-CB48-C924-34F2-63F72BFE45D5}"/>
              </a:ext>
            </a:extLst>
          </p:cNvPr>
          <p:cNvSpPr txBox="1"/>
          <p:nvPr/>
        </p:nvSpPr>
        <p:spPr bwMode="auto">
          <a:xfrm>
            <a:off x="478159" y="242257"/>
            <a:ext cx="4624984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4-4. PV-WT</a:t>
            </a:r>
            <a:r>
              <a:rPr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의 계절 변동성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EE33C3-5735-D5ED-557E-214997217CD3}"/>
              </a:ext>
            </a:extLst>
          </p:cNvPr>
          <p:cNvSpPr txBox="1">
            <a:spLocks/>
          </p:cNvSpPr>
          <p:nvPr/>
        </p:nvSpPr>
        <p:spPr>
          <a:xfrm>
            <a:off x="611559" y="998729"/>
            <a:ext cx="7695855" cy="576064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/>
              <a:t>PV-WT</a:t>
            </a:r>
            <a:r>
              <a:rPr lang="ko-KR" altLang="en-US" sz="2000" b="1" dirty="0"/>
              <a:t>의 월별 예상 발전량</a:t>
            </a:r>
            <a:r>
              <a:rPr lang="en-US" altLang="ko-KR" sz="2000" b="1" dirty="0"/>
              <a:t> </a:t>
            </a:r>
            <a:r>
              <a:rPr lang="en-US" altLang="ko-KR" sz="1600" dirty="0"/>
              <a:t>(PV 2950MW, WT 170MW)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endParaRPr lang="en-US" altLang="ko-KR" sz="1600" dirty="0"/>
          </a:p>
          <a:p>
            <a:pPr marL="0" indent="0">
              <a:buNone/>
            </a:pPr>
            <a:r>
              <a:rPr lang="ko-KR" altLang="en-US" sz="1600" b="1" dirty="0"/>
              <a:t>문제 상황</a:t>
            </a:r>
            <a:endParaRPr lang="en-US" altLang="ko-KR" sz="1600" b="1" dirty="0"/>
          </a:p>
          <a:p>
            <a:r>
              <a:rPr lang="en-US" altLang="ko-KR" sz="1400" b="1" dirty="0"/>
              <a:t>ESS</a:t>
            </a:r>
            <a:r>
              <a:rPr lang="ko-KR" altLang="en-US" sz="1400" b="1" dirty="0"/>
              <a:t>로 장기 저장이 현실적으로 불가능함</a:t>
            </a:r>
            <a:endParaRPr lang="en-US" altLang="ko-KR" sz="1400" b="1" dirty="0"/>
          </a:p>
          <a:p>
            <a:r>
              <a:rPr lang="en-US" altLang="ko-KR" sz="1400" b="1" dirty="0"/>
              <a:t>Seasonality</a:t>
            </a:r>
            <a:r>
              <a:rPr lang="ko-KR" altLang="en-US" sz="1400" b="1" dirty="0"/>
              <a:t>를 가진 수요처를 개발하는 것이 바람직함</a:t>
            </a:r>
            <a:endParaRPr lang="en-US" altLang="ko-KR" sz="1400" b="1" dirty="0"/>
          </a:p>
          <a:p>
            <a:r>
              <a:rPr lang="ko-KR" altLang="en-US" sz="1400" dirty="0"/>
              <a:t>피크 기간 가격 차등 계약</a:t>
            </a:r>
            <a:r>
              <a:rPr lang="en-US" altLang="ko-KR" sz="1400" dirty="0"/>
              <a:t>, </a:t>
            </a:r>
            <a:r>
              <a:rPr lang="ko-KR" altLang="en-US" sz="1400" dirty="0"/>
              <a:t>겨울철 공급 계약용량 축소 등 대응 전략이 필요</a:t>
            </a:r>
            <a:endParaRPr lang="en-US" altLang="ko-KR" sz="1400" dirty="0"/>
          </a:p>
          <a:p>
            <a:endParaRPr lang="en-US" altLang="ko-KR" sz="16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04A10D1-1582-B38B-8D63-1F7F7487E0F7}"/>
              </a:ext>
            </a:extLst>
          </p:cNvPr>
          <p:cNvGrpSpPr/>
          <p:nvPr/>
        </p:nvGrpSpPr>
        <p:grpSpPr>
          <a:xfrm>
            <a:off x="1763843" y="1493786"/>
            <a:ext cx="6048517" cy="3420380"/>
            <a:chOff x="1763843" y="1493786"/>
            <a:chExt cx="6048517" cy="342038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1CADC7A-2748-0A9B-19F1-42054F37E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3843" y="1493786"/>
              <a:ext cx="5733482" cy="3420380"/>
            </a:xfrm>
            <a:prstGeom prst="rect">
              <a:avLst/>
            </a:prstGeom>
          </p:spPr>
        </p:pic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89A90C2C-6417-91AD-97BB-3F706F9126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41730" y="2565485"/>
              <a:ext cx="5277858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FAD6110-CCFF-F7A7-B2A7-DE8CC0F49996}"/>
                </a:ext>
              </a:extLst>
            </p:cNvPr>
            <p:cNvSpPr txBox="1"/>
            <p:nvPr/>
          </p:nvSpPr>
          <p:spPr>
            <a:xfrm>
              <a:off x="6372200" y="2303875"/>
              <a:ext cx="144016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Mean: 492GWh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089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3AC3D-1CEE-9831-2D05-C99575809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F30F694E-B7E0-8AE5-D5DC-D358CC0CA2B2}"/>
              </a:ext>
            </a:extLst>
          </p:cNvPr>
          <p:cNvSpPr txBox="1"/>
          <p:nvPr/>
        </p:nvSpPr>
        <p:spPr bwMode="auto">
          <a:xfrm>
            <a:off x="478159" y="242257"/>
            <a:ext cx="909223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6B2392-23DF-08A9-B6C8-8C19F62736BB}"/>
              </a:ext>
            </a:extLst>
          </p:cNvPr>
          <p:cNvSpPr txBox="1">
            <a:spLocks/>
          </p:cNvSpPr>
          <p:nvPr/>
        </p:nvSpPr>
        <p:spPr>
          <a:xfrm>
            <a:off x="611559" y="998729"/>
            <a:ext cx="7695855" cy="553561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altLang="ko-KR" sz="16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6CDEEF4-07B0-272E-634F-E8DA872514A4}"/>
              </a:ext>
            </a:extLst>
          </p:cNvPr>
          <p:cNvSpPr txBox="1">
            <a:spLocks/>
          </p:cNvSpPr>
          <p:nvPr/>
        </p:nvSpPr>
        <p:spPr>
          <a:xfrm>
            <a:off x="656565" y="1019967"/>
            <a:ext cx="7695855" cy="53793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/>
              <a:t>요약</a:t>
            </a:r>
            <a:endParaRPr lang="en-US" altLang="ko-KR" sz="2000" b="1" dirty="0"/>
          </a:p>
          <a:p>
            <a:pPr marL="0" indent="0">
              <a:buNone/>
            </a:pPr>
            <a:endParaRPr lang="en-US" altLang="ko-KR" sz="1000" b="1" dirty="0"/>
          </a:p>
          <a:p>
            <a:r>
              <a:rPr lang="ko-KR" altLang="en-US" sz="1600" dirty="0"/>
              <a:t>생산 시설 및 판매 계약 형태별 공급 안정성 및 경제성 검토</a:t>
            </a:r>
            <a:endParaRPr lang="en-US" altLang="ko-KR" sz="1600" dirty="0"/>
          </a:p>
          <a:p>
            <a:r>
              <a:rPr lang="ko-KR" altLang="en-US" sz="1600" dirty="0"/>
              <a:t>잉여 전력 처리에 대한 중요성을 재확인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000" dirty="0"/>
          </a:p>
          <a:p>
            <a:pPr marL="0" indent="0">
              <a:buNone/>
            </a:pPr>
            <a:r>
              <a:rPr lang="ko-KR" altLang="en-US" sz="2000" b="1" dirty="0"/>
              <a:t>추진전략 제언</a:t>
            </a:r>
            <a:endParaRPr lang="en-US" altLang="ko-KR" sz="2000" b="1" dirty="0"/>
          </a:p>
          <a:p>
            <a:pPr marL="0" indent="0">
              <a:buNone/>
            </a:pPr>
            <a:endParaRPr lang="en-US" altLang="ko-KR" sz="1000" b="1" dirty="0"/>
          </a:p>
          <a:p>
            <a:pPr marL="400050">
              <a:buFont typeface="+mj-lt"/>
              <a:buAutoNum type="arabicPeriod"/>
            </a:pPr>
            <a:r>
              <a:rPr lang="ko-KR" altLang="en-US" sz="1600" b="1" dirty="0"/>
              <a:t>생산의 다각화 </a:t>
            </a:r>
            <a:r>
              <a:rPr lang="en-US" altLang="ko-KR" sz="1600" b="1" dirty="0"/>
              <a:t>(PV</a:t>
            </a:r>
            <a:r>
              <a:rPr lang="ko-KR" altLang="en-US" sz="1600" b="1" dirty="0"/>
              <a:t>와 </a:t>
            </a:r>
            <a:r>
              <a:rPr lang="en-US" altLang="ko-KR" sz="1600" b="1" dirty="0"/>
              <a:t>WT</a:t>
            </a:r>
            <a:r>
              <a:rPr lang="ko-KR" altLang="en-US" sz="1600" b="1" dirty="0"/>
              <a:t>의 포트폴리오 효과 극대화</a:t>
            </a:r>
            <a:r>
              <a:rPr lang="en-US" altLang="ko-KR" sz="1600" b="1" dirty="0"/>
              <a:t>)</a:t>
            </a:r>
          </a:p>
          <a:p>
            <a:pPr marL="400050">
              <a:buFont typeface="+mj-lt"/>
              <a:buAutoNum type="arabicPeriod"/>
            </a:pPr>
            <a:r>
              <a:rPr lang="ko-KR" altLang="en-US" sz="1600" b="1" dirty="0"/>
              <a:t>수요처의 다각화 </a:t>
            </a:r>
            <a:r>
              <a:rPr lang="en-US" altLang="ko-KR" sz="1600" b="1" dirty="0"/>
              <a:t>(24</a:t>
            </a:r>
            <a:r>
              <a:rPr lang="ko-KR" altLang="en-US" sz="1600" b="1" dirty="0"/>
              <a:t>시간 공급 계약 </a:t>
            </a:r>
            <a:r>
              <a:rPr lang="en-US" altLang="ko-KR" sz="1600" b="1" dirty="0"/>
              <a:t>+ 10</a:t>
            </a:r>
            <a:r>
              <a:rPr lang="ko-KR" altLang="en-US" sz="1600" b="1" dirty="0"/>
              <a:t>시간 공급 계약 등의 다양한 혼합</a:t>
            </a:r>
            <a:r>
              <a:rPr lang="en-US" altLang="ko-KR" sz="1600" b="1" dirty="0"/>
              <a:t>)</a:t>
            </a:r>
          </a:p>
          <a:p>
            <a:pPr marL="400050">
              <a:buFont typeface="+mj-lt"/>
              <a:buAutoNum type="arabicPeriod"/>
            </a:pPr>
            <a:r>
              <a:rPr lang="ko-KR" altLang="en-US" sz="1600" b="1" dirty="0"/>
              <a:t>저장 방식의 다각화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대안 </a:t>
            </a:r>
            <a:r>
              <a:rPr lang="en-US" altLang="ko-KR" sz="1600" b="1" dirty="0"/>
              <a:t>ESS</a:t>
            </a:r>
            <a:r>
              <a:rPr lang="ko-KR" altLang="en-US" sz="1600" b="1" dirty="0"/>
              <a:t>에 대한 조사 </a:t>
            </a:r>
            <a:r>
              <a:rPr lang="en-US" altLang="ko-KR" sz="1600" b="1" dirty="0"/>
              <a:t>-&gt; </a:t>
            </a:r>
            <a:r>
              <a:rPr lang="ko-KR" altLang="en-US" sz="1600" b="1" dirty="0"/>
              <a:t>다음 장에서 논의</a:t>
            </a:r>
            <a:r>
              <a:rPr lang="en-US" altLang="ko-KR" sz="1600" b="1" dirty="0"/>
              <a:t>)</a:t>
            </a:r>
          </a:p>
          <a:p>
            <a:pPr marL="0" indent="0">
              <a:buNone/>
            </a:pPr>
            <a:endParaRPr lang="en-US" altLang="ko-KR" sz="1000" dirty="0"/>
          </a:p>
          <a:p>
            <a:pPr marL="0" indent="0">
              <a:buNone/>
            </a:pPr>
            <a:r>
              <a:rPr lang="ko-KR" altLang="en-US" sz="2000" b="1" dirty="0"/>
              <a:t>향후 연구방향</a:t>
            </a:r>
            <a:endParaRPr lang="en-US" altLang="ko-KR" sz="2000" b="1" dirty="0"/>
          </a:p>
          <a:p>
            <a:pPr marL="0" indent="0">
              <a:buNone/>
            </a:pPr>
            <a:endParaRPr lang="en-US" altLang="ko-KR" sz="1000" b="1" dirty="0"/>
          </a:p>
          <a:p>
            <a:r>
              <a:rPr lang="ko-KR" altLang="en-US" sz="1600" dirty="0"/>
              <a:t>발주처 의견 수렴 후 진행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51692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522C4-A06E-91C4-CC87-97B4699A9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 14">
            <a:extLst>
              <a:ext uri="{FF2B5EF4-FFF2-40B4-BE49-F238E27FC236}">
                <a16:creationId xmlns:a16="http://schemas.microsoft.com/office/drawing/2014/main" id="{98303EE9-9D44-4C1A-0B9D-5B8A8975340E}"/>
              </a:ext>
            </a:extLst>
          </p:cNvPr>
          <p:cNvSpPr/>
          <p:nvPr/>
        </p:nvSpPr>
        <p:spPr>
          <a:xfrm flipV="1">
            <a:off x="1189443" y="818710"/>
            <a:ext cx="7954557" cy="45719"/>
          </a:xfrm>
          <a:custGeom>
            <a:avLst/>
            <a:gdLst>
              <a:gd name="connsiteX0" fmla="*/ 0 w 8334302"/>
              <a:gd name="connsiteY0" fmla="*/ 0 h 0"/>
              <a:gd name="connsiteX1" fmla="*/ 8334302 w 833430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34302">
                <a:moveTo>
                  <a:pt x="0" y="0"/>
                </a:moveTo>
                <a:lnTo>
                  <a:pt x="8334302" y="0"/>
                </a:lnTo>
              </a:path>
            </a:pathLst>
          </a:custGeom>
          <a:noFill/>
          <a:ln w="19050" cap="rnd">
            <a:solidFill>
              <a:schemeClr val="accent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CF4F3F9-38AC-A0A5-B69A-622749536360}"/>
              </a:ext>
            </a:extLst>
          </p:cNvPr>
          <p:cNvGrpSpPr/>
          <p:nvPr/>
        </p:nvGrpSpPr>
        <p:grpSpPr>
          <a:xfrm>
            <a:off x="2337018" y="1506449"/>
            <a:ext cx="4844123" cy="295062"/>
            <a:chOff x="2051720" y="4356000"/>
            <a:chExt cx="7092280" cy="432000"/>
          </a:xfrm>
        </p:grpSpPr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80DC3DCC-D307-6FE3-B060-50449F63340F}"/>
                </a:ext>
              </a:extLst>
            </p:cNvPr>
            <p:cNvSpPr/>
            <p:nvPr/>
          </p:nvSpPr>
          <p:spPr>
            <a:xfrm>
              <a:off x="2051720" y="4356000"/>
              <a:ext cx="574666" cy="432000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75000"/>
              </a:schemeClr>
            </a:solidFill>
            <a:ln w="9525" cap="rnd">
              <a:noFill/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Aft>
                  <a:spcPct val="0"/>
                </a:spcAft>
                <a:buClr>
                  <a:prstClr val="black">
                    <a:lumMod val="85000"/>
                    <a:lumOff val="15000"/>
                  </a:prstClr>
                </a:buClr>
              </a:pPr>
              <a:r>
                <a:rPr kumimoji="1" lang="en-US" altLang="ko-KR" sz="1600" b="1" dirty="0">
                  <a:gradFill>
                    <a:gsLst>
                      <a:gs pos="100000">
                        <a:schemeClr val="bg1"/>
                      </a:gs>
                      <a:gs pos="100000">
                        <a:srgbClr val="FFFFFF">
                          <a:lumMod val="85000"/>
                          <a:alpha val="0"/>
                        </a:srgbClr>
                      </a:gs>
                    </a:gsLst>
                    <a:lin ang="10800000" scaled="0"/>
                  </a:gradFill>
                  <a:latin typeface="나눔고딕 ExtraBold" pitchFamily="50" charset="-127"/>
                  <a:ea typeface="나눔고딕 ExtraBold" pitchFamily="50" charset="-127"/>
                </a:rPr>
                <a:t>1</a:t>
              </a:r>
              <a:endParaRPr kumimoji="1" lang="ko-KR" altLang="en-US" sz="1600" b="1" dirty="0">
                <a:gradFill>
                  <a:gsLst>
                    <a:gs pos="100000">
                      <a:schemeClr val="bg1"/>
                    </a:gs>
                    <a:gs pos="100000">
                      <a:srgbClr val="FFFFFF">
                        <a:lumMod val="85000"/>
                        <a:alpha val="0"/>
                      </a:srgbClr>
                    </a:gs>
                  </a:gsLst>
                  <a:lin ang="10800000" scaled="0"/>
                </a:gra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35" name="Text Box 5">
              <a:extLst>
                <a:ext uri="{FF2B5EF4-FFF2-40B4-BE49-F238E27FC236}">
                  <a16:creationId xmlns:a16="http://schemas.microsoft.com/office/drawing/2014/main" id="{8791E180-43F2-407D-FC1A-8EF8A9993F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5960" y="4356000"/>
              <a:ext cx="6428040" cy="4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6000" tIns="36000" rIns="36000" bIns="36000" anchor="ctr" anchorCtr="0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lvl="0" eaLnBrk="1" latinLnBrk="0" hangingPunct="1">
                <a:defRPr/>
              </a:pPr>
              <a:r>
                <a:rPr lang="ko-KR" altLang="en-US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개요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6D46671-62F7-2541-EF5A-B165F480E9FA}"/>
              </a:ext>
            </a:extLst>
          </p:cNvPr>
          <p:cNvGrpSpPr/>
          <p:nvPr/>
        </p:nvGrpSpPr>
        <p:grpSpPr>
          <a:xfrm>
            <a:off x="2337018" y="1925241"/>
            <a:ext cx="4844123" cy="295062"/>
            <a:chOff x="2051720" y="4356000"/>
            <a:chExt cx="7092280" cy="432000"/>
          </a:xfrm>
        </p:grpSpPr>
        <p:sp>
          <p:nvSpPr>
            <p:cNvPr id="52" name="모서리가 둥근 직사각형 51">
              <a:extLst>
                <a:ext uri="{FF2B5EF4-FFF2-40B4-BE49-F238E27FC236}">
                  <a16:creationId xmlns:a16="http://schemas.microsoft.com/office/drawing/2014/main" id="{EAF0246F-FDC5-C779-8D12-27C2BB7C0416}"/>
                </a:ext>
              </a:extLst>
            </p:cNvPr>
            <p:cNvSpPr/>
            <p:nvPr/>
          </p:nvSpPr>
          <p:spPr>
            <a:xfrm>
              <a:off x="2051720" y="4356000"/>
              <a:ext cx="574666" cy="432000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75000"/>
              </a:schemeClr>
            </a:solidFill>
            <a:ln w="9525" cap="rnd">
              <a:noFill/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Aft>
                  <a:spcPct val="0"/>
                </a:spcAft>
                <a:buClr>
                  <a:prstClr val="black">
                    <a:lumMod val="85000"/>
                    <a:lumOff val="15000"/>
                  </a:prstClr>
                </a:buClr>
              </a:pPr>
              <a:r>
                <a:rPr kumimoji="1" lang="en-US" altLang="ko-KR" sz="1600" b="1" dirty="0">
                  <a:gradFill>
                    <a:gsLst>
                      <a:gs pos="100000">
                        <a:schemeClr val="bg1"/>
                      </a:gs>
                      <a:gs pos="100000">
                        <a:srgbClr val="FFFFFF">
                          <a:lumMod val="85000"/>
                          <a:alpha val="0"/>
                        </a:srgbClr>
                      </a:gs>
                    </a:gsLst>
                    <a:lin ang="10800000" scaled="0"/>
                  </a:gradFill>
                  <a:latin typeface="나눔고딕 ExtraBold" pitchFamily="50" charset="-127"/>
                  <a:ea typeface="나눔고딕 ExtraBold" pitchFamily="50" charset="-127"/>
                </a:rPr>
                <a:t>2</a:t>
              </a:r>
              <a:endParaRPr kumimoji="1" lang="ko-KR" altLang="en-US" sz="1600" b="1" dirty="0">
                <a:gradFill>
                  <a:gsLst>
                    <a:gs pos="100000">
                      <a:schemeClr val="bg1"/>
                    </a:gs>
                    <a:gs pos="100000">
                      <a:srgbClr val="FFFFFF">
                        <a:lumMod val="85000"/>
                        <a:alpha val="0"/>
                      </a:srgbClr>
                    </a:gs>
                  </a:gsLst>
                  <a:lin ang="10800000" scaled="0"/>
                </a:gra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53" name="Text Box 5">
              <a:extLst>
                <a:ext uri="{FF2B5EF4-FFF2-40B4-BE49-F238E27FC236}">
                  <a16:creationId xmlns:a16="http://schemas.microsoft.com/office/drawing/2014/main" id="{EF3D5AAF-F439-2CB6-DBDF-14E905B5BF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5960" y="4356000"/>
              <a:ext cx="6428040" cy="4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6000" tIns="36000" rIns="36000" bIns="36000" anchor="ctr" anchorCtr="0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lvl="0" eaLnBrk="1" latinLnBrk="0" hangingPunct="1">
                <a:defRPr/>
              </a:pPr>
              <a:r>
                <a:rPr lang="ko-KR" altLang="en-US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기술별 개요 및 분류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8F1F835-3E60-CD19-FAED-84F22F496B44}"/>
              </a:ext>
            </a:extLst>
          </p:cNvPr>
          <p:cNvGrpSpPr/>
          <p:nvPr/>
        </p:nvGrpSpPr>
        <p:grpSpPr>
          <a:xfrm>
            <a:off x="2337018" y="2371268"/>
            <a:ext cx="4844123" cy="295062"/>
            <a:chOff x="2051720" y="4356000"/>
            <a:chExt cx="7092280" cy="432000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ED507FD0-1DE5-3136-CCD5-2F6F25BD5110}"/>
                </a:ext>
              </a:extLst>
            </p:cNvPr>
            <p:cNvSpPr/>
            <p:nvPr/>
          </p:nvSpPr>
          <p:spPr>
            <a:xfrm>
              <a:off x="2051720" y="4356000"/>
              <a:ext cx="574666" cy="432000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75000"/>
              </a:schemeClr>
            </a:solidFill>
            <a:ln w="9525" cap="rnd">
              <a:noFill/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Aft>
                  <a:spcPct val="0"/>
                </a:spcAft>
                <a:buClr>
                  <a:prstClr val="black">
                    <a:lumMod val="85000"/>
                    <a:lumOff val="15000"/>
                  </a:prstClr>
                </a:buClr>
              </a:pPr>
              <a:r>
                <a:rPr kumimoji="1" lang="en-US" altLang="ko-KR" sz="1600" b="1" dirty="0">
                  <a:gradFill>
                    <a:gsLst>
                      <a:gs pos="100000">
                        <a:schemeClr val="bg1"/>
                      </a:gs>
                      <a:gs pos="100000">
                        <a:srgbClr val="FFFFFF">
                          <a:lumMod val="85000"/>
                          <a:alpha val="0"/>
                        </a:srgbClr>
                      </a:gs>
                    </a:gsLst>
                    <a:lin ang="10800000" scaled="0"/>
                  </a:gradFill>
                  <a:latin typeface="나눔고딕 ExtraBold" pitchFamily="50" charset="-127"/>
                  <a:ea typeface="나눔고딕 ExtraBold" pitchFamily="50" charset="-127"/>
                </a:rPr>
                <a:t>3</a:t>
              </a:r>
              <a:endParaRPr kumimoji="1" lang="ko-KR" altLang="en-US" sz="1600" b="1" dirty="0">
                <a:gradFill>
                  <a:gsLst>
                    <a:gs pos="100000">
                      <a:schemeClr val="bg1"/>
                    </a:gs>
                    <a:gs pos="100000">
                      <a:srgbClr val="FFFFFF">
                        <a:lumMod val="85000"/>
                        <a:alpha val="0"/>
                      </a:srgbClr>
                    </a:gs>
                  </a:gsLst>
                  <a:lin ang="10800000" scaled="0"/>
                </a:gra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56" name="Text Box 5">
              <a:extLst>
                <a:ext uri="{FF2B5EF4-FFF2-40B4-BE49-F238E27FC236}">
                  <a16:creationId xmlns:a16="http://schemas.microsoft.com/office/drawing/2014/main" id="{A4EE4B62-DAE4-F8DE-59EB-2FD763274F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5960" y="4356000"/>
              <a:ext cx="6428040" cy="4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6000" tIns="36000" rIns="36000" bIns="36000" anchor="ctr" anchorCtr="0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lvl="0" eaLnBrk="1" latinLnBrk="0" hangingPunct="1">
                <a:defRPr/>
              </a:pPr>
              <a:r>
                <a:rPr lang="ko-KR" altLang="en-US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저장 기술 포지셔닝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5138FBD-BBAD-7DB4-C88F-29B661CB4A53}"/>
              </a:ext>
            </a:extLst>
          </p:cNvPr>
          <p:cNvGrpSpPr/>
          <p:nvPr/>
        </p:nvGrpSpPr>
        <p:grpSpPr>
          <a:xfrm>
            <a:off x="2337018" y="2817295"/>
            <a:ext cx="4844123" cy="295062"/>
            <a:chOff x="2051720" y="4356000"/>
            <a:chExt cx="7092280" cy="432000"/>
          </a:xfrm>
        </p:grpSpPr>
        <p:sp>
          <p:nvSpPr>
            <p:cNvPr id="61" name="모서리가 둥근 직사각형 60">
              <a:extLst>
                <a:ext uri="{FF2B5EF4-FFF2-40B4-BE49-F238E27FC236}">
                  <a16:creationId xmlns:a16="http://schemas.microsoft.com/office/drawing/2014/main" id="{789662E5-9CA9-CBB1-85AD-62B60594699B}"/>
                </a:ext>
              </a:extLst>
            </p:cNvPr>
            <p:cNvSpPr/>
            <p:nvPr/>
          </p:nvSpPr>
          <p:spPr>
            <a:xfrm>
              <a:off x="2051720" y="4356000"/>
              <a:ext cx="574666" cy="432000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75000"/>
              </a:schemeClr>
            </a:solidFill>
            <a:ln w="9525" cap="rnd">
              <a:noFill/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Aft>
                  <a:spcPct val="0"/>
                </a:spcAft>
                <a:buClr>
                  <a:prstClr val="black">
                    <a:lumMod val="85000"/>
                    <a:lumOff val="15000"/>
                  </a:prstClr>
                </a:buClr>
              </a:pPr>
              <a:r>
                <a:rPr kumimoji="1" lang="en-US" altLang="ko-KR" sz="1600" b="1" dirty="0">
                  <a:gradFill>
                    <a:gsLst>
                      <a:gs pos="100000">
                        <a:schemeClr val="bg1"/>
                      </a:gs>
                      <a:gs pos="100000">
                        <a:srgbClr val="FFFFFF">
                          <a:lumMod val="85000"/>
                          <a:alpha val="0"/>
                        </a:srgbClr>
                      </a:gs>
                    </a:gsLst>
                    <a:lin ang="10800000" scaled="0"/>
                  </a:gradFill>
                  <a:latin typeface="나눔고딕 ExtraBold" pitchFamily="50" charset="-127"/>
                  <a:ea typeface="나눔고딕 ExtraBold" pitchFamily="50" charset="-127"/>
                </a:rPr>
                <a:t>4</a:t>
              </a:r>
              <a:endParaRPr kumimoji="1" lang="ko-KR" altLang="en-US" sz="1600" b="1" dirty="0">
                <a:gradFill>
                  <a:gsLst>
                    <a:gs pos="100000">
                      <a:schemeClr val="bg1"/>
                    </a:gs>
                    <a:gs pos="100000">
                      <a:srgbClr val="FFFFFF">
                        <a:lumMod val="85000"/>
                        <a:alpha val="0"/>
                      </a:srgbClr>
                    </a:gs>
                  </a:gsLst>
                  <a:lin ang="10800000" scaled="0"/>
                </a:gra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62" name="Text Box 5">
              <a:extLst>
                <a:ext uri="{FF2B5EF4-FFF2-40B4-BE49-F238E27FC236}">
                  <a16:creationId xmlns:a16="http://schemas.microsoft.com/office/drawing/2014/main" id="{1A083280-BC63-3D3C-8625-746EEA5783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5960" y="4356000"/>
              <a:ext cx="6428040" cy="4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6000" tIns="36000" rIns="36000" bIns="36000" anchor="ctr" anchorCtr="0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lvl="0" eaLnBrk="1" latinLnBrk="0" hangingPunct="1">
                <a:defRPr/>
              </a:pPr>
              <a:r>
                <a:rPr lang="ko-KR" altLang="en-US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실현 가능성</a:t>
              </a:r>
            </a:p>
          </p:txBody>
        </p:sp>
      </p:grpSp>
      <p:sp>
        <p:nvSpPr>
          <p:cNvPr id="22" name="Text Box 5">
            <a:extLst>
              <a:ext uri="{FF2B5EF4-FFF2-40B4-BE49-F238E27FC236}">
                <a16:creationId xmlns:a16="http://schemas.microsoft.com/office/drawing/2014/main" id="{441AAF19-2C97-9DBD-E602-1C5EB34569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3565" y="1403775"/>
            <a:ext cx="4390438" cy="29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latinLnBrk="0" hangingPunct="1">
              <a:defRPr/>
            </a:pPr>
            <a:endParaRPr lang="ko-KR" altLang="en-US" kern="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rgbClr val="00589A"/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A89339DD-C077-1566-2BDB-903DB7D228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6655" y="998730"/>
            <a:ext cx="4390438" cy="29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latinLnBrk="0" hangingPunct="1">
              <a:defRPr/>
            </a:pPr>
            <a:r>
              <a:rPr lang="en-US" altLang="ko-KR" sz="2000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5</a:t>
            </a:r>
            <a:r>
              <a:rPr lang="ko-KR" altLang="en-US" sz="2000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장</a:t>
            </a:r>
            <a:r>
              <a:rPr lang="en-US" altLang="ko-KR" sz="2000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. ESS </a:t>
            </a:r>
            <a:r>
              <a:rPr lang="ko-KR" altLang="en-US" sz="2000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대안 기술</a:t>
            </a:r>
          </a:p>
        </p:txBody>
      </p:sp>
    </p:spTree>
    <p:extLst>
      <p:ext uri="{BB962C8B-B14F-4D97-AF65-F5344CB8AC3E}">
        <p14:creationId xmlns:p14="http://schemas.microsoft.com/office/powerpoint/2010/main" val="393556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5FE9C-9DFC-CFC8-9541-10FB397EF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98CB68FA-7970-CB92-7B1C-2485A67658D1}"/>
              </a:ext>
            </a:extLst>
          </p:cNvPr>
          <p:cNvSpPr txBox="1"/>
          <p:nvPr/>
        </p:nvSpPr>
        <p:spPr bwMode="auto">
          <a:xfrm>
            <a:off x="478159" y="242257"/>
            <a:ext cx="1845377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5-1. </a:t>
            </a:r>
            <a:r>
              <a:rPr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개 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7DEA71-0F7E-3591-9FE9-8EB09E93361A}"/>
              </a:ext>
            </a:extLst>
          </p:cNvPr>
          <p:cNvSpPr txBox="1">
            <a:spLocks/>
          </p:cNvSpPr>
          <p:nvPr/>
        </p:nvSpPr>
        <p:spPr>
          <a:xfrm>
            <a:off x="611559" y="998729"/>
            <a:ext cx="7695855" cy="553561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>
                <a:latin typeface="+mn-ea"/>
              </a:rPr>
              <a:t>배 경</a:t>
            </a:r>
            <a:endParaRPr lang="en-US" altLang="ko-KR" sz="20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/>
              <a:t>PV-WT </a:t>
            </a:r>
            <a:r>
              <a:rPr lang="ko-KR" altLang="en-US" sz="1800" b="1" dirty="0"/>
              <a:t>계절별 발전량 변동성 </a:t>
            </a:r>
            <a:r>
              <a:rPr lang="en-US" altLang="ko-KR" sz="1400" dirty="0"/>
              <a:t>(PV 2950MW, WT 170MW)</a:t>
            </a:r>
          </a:p>
          <a:p>
            <a:pPr marL="0" indent="0">
              <a:buNone/>
            </a:pPr>
            <a:endParaRPr lang="en-US" altLang="ko-KR" sz="2000" b="1" dirty="0">
              <a:latin typeface="+mn-ea"/>
            </a:endParaRPr>
          </a:p>
          <a:p>
            <a:pPr marL="0" indent="0">
              <a:buNone/>
            </a:pPr>
            <a:endParaRPr lang="en-US" altLang="ko-KR" sz="2000" b="1" dirty="0">
              <a:latin typeface="+mn-ea"/>
            </a:endParaRPr>
          </a:p>
          <a:p>
            <a:pPr marL="0" indent="0">
              <a:buNone/>
            </a:pPr>
            <a:endParaRPr lang="en-US" altLang="ko-KR" sz="2000" b="1" dirty="0">
              <a:latin typeface="+mn-ea"/>
            </a:endParaRPr>
          </a:p>
          <a:p>
            <a:pPr marL="0" indent="0">
              <a:buNone/>
            </a:pPr>
            <a:endParaRPr lang="en-US" altLang="ko-KR" sz="2000" b="1" dirty="0">
              <a:latin typeface="+mn-ea"/>
            </a:endParaRPr>
          </a:p>
          <a:p>
            <a:pPr marL="0" indent="0">
              <a:buNone/>
            </a:pPr>
            <a:endParaRPr lang="en-US" altLang="ko-KR" sz="2000" b="1" dirty="0">
              <a:latin typeface="+mn-ea"/>
            </a:endParaRPr>
          </a:p>
          <a:p>
            <a:pPr marL="0" indent="0">
              <a:buNone/>
            </a:pPr>
            <a:endParaRPr lang="en-US" altLang="ko-KR" sz="2000" b="1" dirty="0">
              <a:latin typeface="+mn-ea"/>
            </a:endParaRPr>
          </a:p>
          <a:p>
            <a:pPr marL="0" indent="0">
              <a:buNone/>
            </a:pPr>
            <a:endParaRPr lang="en-US" altLang="ko-KR" sz="2000" b="1" dirty="0">
              <a:latin typeface="+mn-ea"/>
            </a:endParaRPr>
          </a:p>
          <a:p>
            <a:pPr marL="0" indent="0">
              <a:buNone/>
            </a:pPr>
            <a:endParaRPr lang="en-US" altLang="ko-KR" sz="2000" b="1" dirty="0">
              <a:latin typeface="+mn-ea"/>
            </a:endParaRPr>
          </a:p>
          <a:p>
            <a:pPr marL="0" indent="0">
              <a:buNone/>
            </a:pPr>
            <a:endParaRPr lang="en-US" altLang="ko-KR" sz="2000" b="1" dirty="0">
              <a:latin typeface="+mn-ea"/>
            </a:endParaRPr>
          </a:p>
          <a:p>
            <a:pPr marL="0" indent="0">
              <a:buNone/>
            </a:pPr>
            <a:endParaRPr lang="en-US" altLang="ko-KR" sz="2000" b="1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11</a:t>
            </a:r>
            <a:r>
              <a:rPr lang="ko-KR" altLang="en-US" sz="1600" dirty="0">
                <a:latin typeface="+mn-ea"/>
              </a:rPr>
              <a:t>월</a:t>
            </a:r>
            <a:r>
              <a:rPr lang="en-US" altLang="ko-KR" sz="1600" dirty="0">
                <a:latin typeface="+mn-ea"/>
              </a:rPr>
              <a:t>-1</a:t>
            </a:r>
            <a:r>
              <a:rPr lang="ko-KR" altLang="en-US" sz="1600" dirty="0">
                <a:latin typeface="+mn-ea"/>
              </a:rPr>
              <a:t>월의 발전량이 평균에 크게 못 미침 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  <a:sym typeface="Wingdings" panose="05000000000000000000" pitchFamily="2" charset="2"/>
              </a:rPr>
              <a:t>리튬 </a:t>
            </a:r>
            <a:r>
              <a:rPr lang="en-US" altLang="ko-KR" sz="1400" dirty="0">
                <a:latin typeface="+mn-ea"/>
                <a:sym typeface="Wingdings" panose="05000000000000000000" pitchFamily="2" charset="2"/>
              </a:rPr>
              <a:t>ESS </a:t>
            </a:r>
            <a:r>
              <a:rPr lang="ko-KR" altLang="en-US" sz="1400" dirty="0">
                <a:latin typeface="+mn-ea"/>
                <a:sym typeface="Wingdings" panose="05000000000000000000" pitchFamily="2" charset="2"/>
              </a:rPr>
              <a:t>만으로는 수 개월의 저장이 불가능</a:t>
            </a:r>
            <a:endParaRPr lang="en-US" altLang="ko-KR" sz="1400" dirty="0">
              <a:latin typeface="+mn-ea"/>
              <a:sym typeface="Wingdings" panose="05000000000000000000" pitchFamily="2" charset="2"/>
            </a:endParaRPr>
          </a:p>
          <a:p>
            <a:pPr lvl="1"/>
            <a:r>
              <a:rPr lang="ko-KR" altLang="en-US" sz="1400" dirty="0">
                <a:latin typeface="+mn-ea"/>
                <a:sym typeface="Wingdings" panose="05000000000000000000" pitchFamily="2" charset="2"/>
              </a:rPr>
              <a:t>다양한 저장 기간을 가진 대안의 </a:t>
            </a:r>
            <a:r>
              <a:rPr lang="en-US" altLang="ko-KR" sz="1400" dirty="0">
                <a:latin typeface="+mn-ea"/>
                <a:sym typeface="Wingdings" panose="05000000000000000000" pitchFamily="2" charset="2"/>
              </a:rPr>
              <a:t>ESS</a:t>
            </a:r>
            <a:r>
              <a:rPr lang="ko-KR" altLang="en-US" sz="1400" dirty="0">
                <a:latin typeface="+mn-ea"/>
                <a:sym typeface="Wingdings" panose="05000000000000000000" pitchFamily="2" charset="2"/>
              </a:rPr>
              <a:t>에 대한 조사가 필요함 </a:t>
            </a:r>
            <a:r>
              <a:rPr lang="en-US" altLang="ko-KR" sz="1400" dirty="0">
                <a:latin typeface="+mn-ea"/>
                <a:sym typeface="Wingdings" panose="05000000000000000000" pitchFamily="2" charset="2"/>
              </a:rPr>
              <a:t> 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2000" b="1" dirty="0">
              <a:latin typeface="+mn-ea"/>
            </a:endParaRPr>
          </a:p>
          <a:p>
            <a:pPr marL="0" indent="0">
              <a:buNone/>
            </a:pPr>
            <a:endParaRPr lang="en-US" altLang="ko-KR" sz="2000" b="1" dirty="0">
              <a:latin typeface="+mn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CDC581-A59E-E9ED-99D6-310138BB5A8F}"/>
              </a:ext>
            </a:extLst>
          </p:cNvPr>
          <p:cNvGrpSpPr/>
          <p:nvPr/>
        </p:nvGrpSpPr>
        <p:grpSpPr>
          <a:xfrm>
            <a:off x="1808848" y="1808820"/>
            <a:ext cx="6003512" cy="3375375"/>
            <a:chOff x="1763843" y="1493786"/>
            <a:chExt cx="6048517" cy="342038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48994DC-1DFD-B034-AE21-B139B3651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3843" y="1493786"/>
              <a:ext cx="5733482" cy="3420380"/>
            </a:xfrm>
            <a:prstGeom prst="rect">
              <a:avLst/>
            </a:prstGeom>
          </p:spPr>
        </p:pic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CE152EAB-64AB-7C0D-197D-B3B34A961C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41730" y="2565485"/>
              <a:ext cx="5277858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40E64F-3724-2C64-7C2F-894B3FFC560F}"/>
                </a:ext>
              </a:extLst>
            </p:cNvPr>
            <p:cNvSpPr txBox="1"/>
            <p:nvPr/>
          </p:nvSpPr>
          <p:spPr>
            <a:xfrm>
              <a:off x="6372200" y="2303875"/>
              <a:ext cx="144016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Mean: 492GWh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805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12801-5176-A601-FA06-C47306E58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669CDE84-768C-494A-49B7-1F18C5E3AC26}"/>
              </a:ext>
            </a:extLst>
          </p:cNvPr>
          <p:cNvSpPr txBox="1"/>
          <p:nvPr/>
        </p:nvSpPr>
        <p:spPr bwMode="auto">
          <a:xfrm>
            <a:off x="478159" y="242257"/>
            <a:ext cx="1845377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5-1. </a:t>
            </a:r>
            <a:r>
              <a:rPr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개 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ADDA62-3584-2D0A-B362-9CB64DA6A69E}"/>
              </a:ext>
            </a:extLst>
          </p:cNvPr>
          <p:cNvSpPr txBox="1">
            <a:spLocks/>
          </p:cNvSpPr>
          <p:nvPr/>
        </p:nvSpPr>
        <p:spPr>
          <a:xfrm>
            <a:off x="611559" y="998729"/>
            <a:ext cx="7695855" cy="553561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b="1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A8BE06-4972-E6CC-A592-2BADE06E6F9D}"/>
              </a:ext>
            </a:extLst>
          </p:cNvPr>
          <p:cNvSpPr txBox="1"/>
          <p:nvPr/>
        </p:nvSpPr>
        <p:spPr>
          <a:xfrm>
            <a:off x="630069" y="1048670"/>
            <a:ext cx="68672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2000" b="1" dirty="0" err="1"/>
              <a:t>LiB</a:t>
            </a:r>
            <a:r>
              <a:rPr lang="en-US" altLang="ko-KR" sz="2000" b="1" dirty="0"/>
              <a:t> (1M) vs RFB </a:t>
            </a:r>
            <a:r>
              <a:rPr lang="en-US" altLang="ko-KR" sz="1100" dirty="0"/>
              <a:t>(6M </a:t>
            </a:r>
            <a:r>
              <a:rPr lang="ko-KR" altLang="en-US" sz="1100" dirty="0"/>
              <a:t>저장가능</a:t>
            </a:r>
            <a:r>
              <a:rPr lang="en-US" altLang="ko-KR" sz="1100" dirty="0"/>
              <a:t>)</a:t>
            </a:r>
            <a:r>
              <a:rPr lang="ko-KR" altLang="en-US" sz="2000" b="1" dirty="0"/>
              <a:t> 비교 </a:t>
            </a:r>
            <a:endParaRPr lang="en-US" altLang="ko-KR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B8655-444E-138A-F707-0267CB35B0A7}"/>
              </a:ext>
            </a:extLst>
          </p:cNvPr>
          <p:cNvSpPr txBox="1"/>
          <p:nvPr/>
        </p:nvSpPr>
        <p:spPr>
          <a:xfrm>
            <a:off x="627229" y="4644135"/>
            <a:ext cx="798887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400" dirty="0">
                <a:solidFill>
                  <a:srgbClr val="0D47FF"/>
                </a:solidFill>
              </a:rPr>
              <a:t>Case 1. LIB</a:t>
            </a:r>
            <a:r>
              <a:rPr lang="en-US" altLang="ko-KR" sz="1400" dirty="0"/>
              <a:t> </a:t>
            </a:r>
            <a:r>
              <a:rPr lang="ko-KR" altLang="en-US" sz="1400" dirty="0"/>
              <a:t>사용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당월에 에너지 사용 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최대 월별 계약 공급량</a:t>
            </a:r>
            <a:r>
              <a:rPr lang="en-US" altLang="ko-KR" sz="1400" dirty="0"/>
              <a:t>: </a:t>
            </a:r>
            <a:r>
              <a:rPr lang="ko-KR" altLang="en-US" sz="1400" dirty="0"/>
              <a:t>약 </a:t>
            </a:r>
            <a:r>
              <a:rPr lang="en-US" altLang="ko-KR" sz="1400" dirty="0"/>
              <a:t>220 GWh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0" indent="0">
              <a:buNone/>
            </a:pPr>
            <a:r>
              <a:rPr lang="en-US" altLang="ko-KR" sz="1400" dirty="0">
                <a:solidFill>
                  <a:srgbClr val="FF0000"/>
                </a:solidFill>
              </a:rPr>
              <a:t>Case 2. RFB</a:t>
            </a:r>
            <a:r>
              <a:rPr lang="en-US" altLang="ko-KR" sz="1400" dirty="0"/>
              <a:t> </a:t>
            </a:r>
            <a:r>
              <a:rPr lang="ko-KR" altLang="en-US" sz="1400" dirty="0"/>
              <a:t>사용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6</a:t>
            </a:r>
            <a:r>
              <a:rPr lang="ko-KR" altLang="en-US" sz="1400" dirty="0"/>
              <a:t>개월간 에너지 저장 가능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월별 최대 공급량 </a:t>
            </a:r>
            <a:r>
              <a:rPr lang="en-US" altLang="ko-KR" sz="1400" dirty="0"/>
              <a:t>:</a:t>
            </a:r>
            <a:r>
              <a:rPr lang="ko-KR" altLang="en-US" sz="1400" dirty="0"/>
              <a:t> 약 </a:t>
            </a:r>
            <a:r>
              <a:rPr lang="en-US" altLang="ko-KR" sz="1400" dirty="0"/>
              <a:t>350 GWh</a:t>
            </a:r>
          </a:p>
          <a:p>
            <a:pPr marL="0" indent="0">
              <a:buNone/>
            </a:pPr>
            <a:endParaRPr lang="en-US" altLang="ko-KR" sz="1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400" b="1" dirty="0">
                <a:sym typeface="Wingdings" panose="05000000000000000000" pitchFamily="2" charset="2"/>
              </a:rPr>
              <a:t>		 RFB</a:t>
            </a:r>
            <a:r>
              <a:rPr lang="ko-KR" altLang="en-US" sz="1400" b="1" dirty="0">
                <a:sym typeface="Wingdings" panose="05000000000000000000" pitchFamily="2" charset="2"/>
              </a:rPr>
              <a:t> 도입 시 월별 계약의 규모를 늘릴 수 있음</a:t>
            </a:r>
            <a:endParaRPr lang="en-US" altLang="ko-KR" sz="1400" b="1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AC43D75-B823-FF1D-E585-9CB2212B3856}"/>
              </a:ext>
            </a:extLst>
          </p:cNvPr>
          <p:cNvGrpSpPr/>
          <p:nvPr/>
        </p:nvGrpSpPr>
        <p:grpSpPr>
          <a:xfrm>
            <a:off x="1826695" y="1493785"/>
            <a:ext cx="6255695" cy="3101567"/>
            <a:chOff x="1736685" y="1673805"/>
            <a:chExt cx="6930769" cy="3420380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9C43537-9627-E71B-C9D2-D1D23345D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6685" y="1673805"/>
              <a:ext cx="5733482" cy="3420380"/>
            </a:xfrm>
            <a:prstGeom prst="rect">
              <a:avLst/>
            </a:prstGeom>
            <a:noFill/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2DA38E4-D16F-DCB5-6F74-B44BF7BA4BAB}"/>
                </a:ext>
              </a:extLst>
            </p:cNvPr>
            <p:cNvGrpSpPr/>
            <p:nvPr/>
          </p:nvGrpSpPr>
          <p:grpSpPr>
            <a:xfrm>
              <a:off x="2108578" y="3151776"/>
              <a:ext cx="6558876" cy="1628853"/>
              <a:chOff x="1855444" y="3177283"/>
              <a:chExt cx="7164058" cy="1765630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D356A96-BCED-C025-C9CB-6796AF228FEF}"/>
                  </a:ext>
                </a:extLst>
              </p:cNvPr>
              <p:cNvSpPr/>
              <p:nvPr/>
            </p:nvSpPr>
            <p:spPr>
              <a:xfrm>
                <a:off x="7666730" y="3824077"/>
                <a:ext cx="270030" cy="270030"/>
              </a:xfrm>
              <a:prstGeom prst="ellipse">
                <a:avLst/>
              </a:prstGeom>
              <a:solidFill>
                <a:srgbClr val="0033C4"/>
              </a:solidFill>
              <a:ln w="9525" cap="rnd">
                <a:solidFill>
                  <a:srgbClr val="0033C4"/>
                </a:solidFill>
                <a:tailEnd type="none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</a:rPr>
                  <a:t>1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5CA1145F-087E-09C2-1EB6-B918318BF787}"/>
                  </a:ext>
                </a:extLst>
              </p:cNvPr>
              <p:cNvSpPr/>
              <p:nvPr/>
            </p:nvSpPr>
            <p:spPr>
              <a:xfrm>
                <a:off x="2133301" y="3323883"/>
                <a:ext cx="331592" cy="1619030"/>
              </a:xfrm>
              <a:prstGeom prst="rect">
                <a:avLst/>
              </a:prstGeom>
              <a:solidFill>
                <a:schemeClr val="accent6">
                  <a:lumMod val="75000"/>
                  <a:alpha val="40000"/>
                </a:schemeClr>
              </a:solidFill>
              <a:ln w="9525" cap="rnd">
                <a:solidFill>
                  <a:schemeClr val="accent6">
                    <a:lumMod val="75000"/>
                  </a:schemeClr>
                </a:solidFill>
                <a:tailEnd type="none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B9AB1B9-A987-3704-2933-758E452CFEFE}"/>
                  </a:ext>
                </a:extLst>
              </p:cNvPr>
              <p:cNvSpPr/>
              <p:nvPr/>
            </p:nvSpPr>
            <p:spPr>
              <a:xfrm>
                <a:off x="2579286" y="3323883"/>
                <a:ext cx="331592" cy="1619030"/>
              </a:xfrm>
              <a:prstGeom prst="rect">
                <a:avLst/>
              </a:prstGeom>
              <a:solidFill>
                <a:schemeClr val="accent6">
                  <a:lumMod val="75000"/>
                  <a:alpha val="40000"/>
                </a:schemeClr>
              </a:solidFill>
              <a:ln w="9525" cap="rnd">
                <a:solidFill>
                  <a:schemeClr val="accent6">
                    <a:lumMod val="75000"/>
                  </a:schemeClr>
                </a:solidFill>
                <a:tailEnd type="none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C8405A0-56F3-681B-8F5F-891BFD829CF8}"/>
                  </a:ext>
                </a:extLst>
              </p:cNvPr>
              <p:cNvSpPr/>
              <p:nvPr/>
            </p:nvSpPr>
            <p:spPr>
              <a:xfrm>
                <a:off x="3018802" y="3323883"/>
                <a:ext cx="331592" cy="1619030"/>
              </a:xfrm>
              <a:prstGeom prst="rect">
                <a:avLst/>
              </a:prstGeom>
              <a:solidFill>
                <a:schemeClr val="accent6">
                  <a:lumMod val="75000"/>
                  <a:alpha val="40000"/>
                </a:schemeClr>
              </a:solidFill>
              <a:ln w="9525" cap="rnd">
                <a:solidFill>
                  <a:schemeClr val="accent6">
                    <a:lumMod val="75000"/>
                  </a:schemeClr>
                </a:solidFill>
                <a:tailEnd type="none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2848EE9-2F64-79CD-5E40-09165D2F3AEB}"/>
                  </a:ext>
                </a:extLst>
              </p:cNvPr>
              <p:cNvSpPr/>
              <p:nvPr/>
            </p:nvSpPr>
            <p:spPr>
              <a:xfrm>
                <a:off x="3464788" y="3323883"/>
                <a:ext cx="331592" cy="1619030"/>
              </a:xfrm>
              <a:prstGeom prst="rect">
                <a:avLst/>
              </a:prstGeom>
              <a:solidFill>
                <a:schemeClr val="accent6">
                  <a:lumMod val="75000"/>
                  <a:alpha val="40000"/>
                </a:schemeClr>
              </a:solidFill>
              <a:ln w="9525" cap="rnd">
                <a:solidFill>
                  <a:schemeClr val="accent6">
                    <a:lumMod val="75000"/>
                  </a:schemeClr>
                </a:solidFill>
                <a:tailEnd type="none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0C7F1BA5-2DC6-686C-23EF-1AF1682BC38A}"/>
                  </a:ext>
                </a:extLst>
              </p:cNvPr>
              <p:cNvSpPr/>
              <p:nvPr/>
            </p:nvSpPr>
            <p:spPr>
              <a:xfrm>
                <a:off x="3907314" y="3323883"/>
                <a:ext cx="331592" cy="1619030"/>
              </a:xfrm>
              <a:prstGeom prst="rect">
                <a:avLst/>
              </a:prstGeom>
              <a:solidFill>
                <a:schemeClr val="accent6">
                  <a:lumMod val="75000"/>
                  <a:alpha val="40000"/>
                </a:schemeClr>
              </a:solidFill>
              <a:ln w="9525" cap="rnd">
                <a:solidFill>
                  <a:schemeClr val="accent6">
                    <a:lumMod val="75000"/>
                  </a:schemeClr>
                </a:solidFill>
                <a:tailEnd type="none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C8246A99-89C2-5EBA-22EF-3D08879C32BF}"/>
                  </a:ext>
                </a:extLst>
              </p:cNvPr>
              <p:cNvSpPr/>
              <p:nvPr/>
            </p:nvSpPr>
            <p:spPr>
              <a:xfrm>
                <a:off x="4353300" y="3323883"/>
                <a:ext cx="331592" cy="1619030"/>
              </a:xfrm>
              <a:prstGeom prst="rect">
                <a:avLst/>
              </a:prstGeom>
              <a:solidFill>
                <a:schemeClr val="accent6">
                  <a:lumMod val="75000"/>
                  <a:alpha val="40000"/>
                </a:schemeClr>
              </a:solidFill>
              <a:ln w="9525" cap="rnd">
                <a:solidFill>
                  <a:schemeClr val="accent6">
                    <a:lumMod val="75000"/>
                  </a:schemeClr>
                </a:solidFill>
                <a:tailEnd type="none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1223515A-1F41-784F-F902-9E8C1CFF171A}"/>
                  </a:ext>
                </a:extLst>
              </p:cNvPr>
              <p:cNvSpPr/>
              <p:nvPr/>
            </p:nvSpPr>
            <p:spPr>
              <a:xfrm>
                <a:off x="4792815" y="3323883"/>
                <a:ext cx="331592" cy="1619030"/>
              </a:xfrm>
              <a:prstGeom prst="rect">
                <a:avLst/>
              </a:prstGeom>
              <a:solidFill>
                <a:schemeClr val="accent6">
                  <a:lumMod val="75000"/>
                  <a:alpha val="40000"/>
                </a:schemeClr>
              </a:solidFill>
              <a:ln w="9525" cap="rnd">
                <a:solidFill>
                  <a:schemeClr val="accent6">
                    <a:lumMod val="75000"/>
                  </a:schemeClr>
                </a:solidFill>
                <a:tailEnd type="none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E5A2C65C-83F8-4F43-C0EF-2AE16B60FD8C}"/>
                  </a:ext>
                </a:extLst>
              </p:cNvPr>
              <p:cNvSpPr/>
              <p:nvPr/>
            </p:nvSpPr>
            <p:spPr>
              <a:xfrm>
                <a:off x="5238801" y="3323883"/>
                <a:ext cx="331592" cy="1619030"/>
              </a:xfrm>
              <a:prstGeom prst="rect">
                <a:avLst/>
              </a:prstGeom>
              <a:solidFill>
                <a:schemeClr val="accent6">
                  <a:lumMod val="75000"/>
                  <a:alpha val="40000"/>
                </a:schemeClr>
              </a:solidFill>
              <a:ln w="9525" cap="rnd">
                <a:solidFill>
                  <a:schemeClr val="accent6">
                    <a:lumMod val="75000"/>
                  </a:schemeClr>
                </a:solidFill>
                <a:tailEnd type="none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9626F26A-2F4C-7887-0D27-B86FC5A98904}"/>
                  </a:ext>
                </a:extLst>
              </p:cNvPr>
              <p:cNvSpPr/>
              <p:nvPr/>
            </p:nvSpPr>
            <p:spPr>
              <a:xfrm>
                <a:off x="5680567" y="3323883"/>
                <a:ext cx="331592" cy="1619030"/>
              </a:xfrm>
              <a:prstGeom prst="rect">
                <a:avLst/>
              </a:prstGeom>
              <a:solidFill>
                <a:schemeClr val="accent6">
                  <a:lumMod val="75000"/>
                  <a:alpha val="40000"/>
                </a:schemeClr>
              </a:solidFill>
              <a:ln w="9525" cap="rnd">
                <a:solidFill>
                  <a:schemeClr val="accent6">
                    <a:lumMod val="75000"/>
                  </a:schemeClr>
                </a:solidFill>
                <a:tailEnd type="none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39DC7E16-521A-8D20-C018-39986E600809}"/>
                  </a:ext>
                </a:extLst>
              </p:cNvPr>
              <p:cNvSpPr/>
              <p:nvPr/>
            </p:nvSpPr>
            <p:spPr>
              <a:xfrm>
                <a:off x="6126554" y="3323883"/>
                <a:ext cx="331592" cy="1619030"/>
              </a:xfrm>
              <a:prstGeom prst="rect">
                <a:avLst/>
              </a:prstGeom>
              <a:solidFill>
                <a:schemeClr val="accent6">
                  <a:lumMod val="75000"/>
                  <a:alpha val="40000"/>
                </a:schemeClr>
              </a:solidFill>
              <a:ln w="9525" cap="rnd">
                <a:solidFill>
                  <a:schemeClr val="accent6">
                    <a:lumMod val="75000"/>
                  </a:schemeClr>
                </a:solidFill>
                <a:tailEnd type="none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8CBC4DC-E3F6-6A62-D0D6-407D706F21CB}"/>
                  </a:ext>
                </a:extLst>
              </p:cNvPr>
              <p:cNvSpPr/>
              <p:nvPr/>
            </p:nvSpPr>
            <p:spPr>
              <a:xfrm>
                <a:off x="6570133" y="3323883"/>
                <a:ext cx="331592" cy="1619030"/>
              </a:xfrm>
              <a:prstGeom prst="rect">
                <a:avLst/>
              </a:prstGeom>
              <a:solidFill>
                <a:schemeClr val="accent6">
                  <a:lumMod val="75000"/>
                  <a:alpha val="40000"/>
                </a:schemeClr>
              </a:solidFill>
              <a:ln w="9525" cap="rnd">
                <a:solidFill>
                  <a:schemeClr val="accent6">
                    <a:lumMod val="75000"/>
                  </a:schemeClr>
                </a:solidFill>
                <a:tailEnd type="none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6B32D00-C5B8-B16A-A9CA-6C0FACB79D72}"/>
                  </a:ext>
                </a:extLst>
              </p:cNvPr>
              <p:cNvSpPr/>
              <p:nvPr/>
            </p:nvSpPr>
            <p:spPr>
              <a:xfrm>
                <a:off x="7016119" y="3323883"/>
                <a:ext cx="331592" cy="1619030"/>
              </a:xfrm>
              <a:prstGeom prst="rect">
                <a:avLst/>
              </a:prstGeom>
              <a:solidFill>
                <a:schemeClr val="accent6">
                  <a:lumMod val="75000"/>
                  <a:alpha val="40000"/>
                </a:schemeClr>
              </a:solidFill>
              <a:ln w="9525" cap="rnd">
                <a:solidFill>
                  <a:schemeClr val="accent6">
                    <a:lumMod val="75000"/>
                  </a:schemeClr>
                </a:solidFill>
                <a:tailEnd type="none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81FB8F49-ADF0-B86B-D820-4C77B22E11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56724" y="3329373"/>
                <a:ext cx="5805645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F7B3CA25-2F53-AB37-7E32-BE39BCB59800}"/>
                  </a:ext>
                </a:extLst>
              </p:cNvPr>
              <p:cNvSpPr/>
              <p:nvPr/>
            </p:nvSpPr>
            <p:spPr>
              <a:xfrm>
                <a:off x="7668010" y="3194354"/>
                <a:ext cx="270030" cy="270030"/>
              </a:xfrm>
              <a:prstGeom prst="ellipse">
                <a:avLst/>
              </a:prstGeom>
              <a:solidFill>
                <a:srgbClr val="FF0000"/>
              </a:solidFill>
              <a:ln w="9525" cap="rnd">
                <a:solidFill>
                  <a:srgbClr val="FF0000"/>
                </a:solidFill>
                <a:tailEnd type="none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</a:rPr>
                  <a:t>2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078505D-8D26-DBEE-AB66-5DB3A52C4D6A}"/>
                  </a:ext>
                </a:extLst>
              </p:cNvPr>
              <p:cNvSpPr txBox="1"/>
              <p:nvPr/>
            </p:nvSpPr>
            <p:spPr>
              <a:xfrm>
                <a:off x="7702381" y="3177283"/>
                <a:ext cx="1317121" cy="287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 dirty="0">
                    <a:solidFill>
                      <a:srgbClr val="FF0000"/>
                    </a:solidFill>
                  </a:rPr>
                  <a:t>355</a:t>
                </a:r>
                <a:r>
                  <a:rPr lang="en-US" altLang="ko-KR" sz="1000" b="1" dirty="0"/>
                  <a:t>GWh</a:t>
                </a:r>
                <a:endParaRPr lang="ko-KR" altLang="en-US" sz="1000" b="1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B86BD1E-AADD-17A6-5F8B-BE5ECBBF81E1}"/>
                  </a:ext>
                </a:extLst>
              </p:cNvPr>
              <p:cNvSpPr txBox="1"/>
              <p:nvPr/>
            </p:nvSpPr>
            <p:spPr>
              <a:xfrm>
                <a:off x="7708121" y="3807006"/>
                <a:ext cx="1294386" cy="287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 dirty="0">
                    <a:solidFill>
                      <a:srgbClr val="0033C4"/>
                    </a:solidFill>
                  </a:rPr>
                  <a:t>220</a:t>
                </a:r>
                <a:r>
                  <a:rPr lang="en-US" altLang="ko-KR" sz="1000" b="1" dirty="0"/>
                  <a:t>GWh</a:t>
                </a:r>
                <a:endParaRPr lang="ko-KR" altLang="en-US" sz="1000" b="1" dirty="0"/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6E279E5A-ED07-9663-A316-14DCD4A458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55444" y="3936676"/>
                <a:ext cx="5805645" cy="0"/>
              </a:xfrm>
              <a:prstGeom prst="line">
                <a:avLst/>
              </a:prstGeom>
              <a:ln w="19050">
                <a:solidFill>
                  <a:srgbClr val="0033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4679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6460CF-F46F-9A4E-98D8-DEB22D019A1C}"/>
              </a:ext>
            </a:extLst>
          </p:cNvPr>
          <p:cNvSpPr txBox="1"/>
          <p:nvPr/>
        </p:nvSpPr>
        <p:spPr bwMode="auto">
          <a:xfrm>
            <a:off x="478159" y="242257"/>
            <a:ext cx="4233851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5-2. </a:t>
            </a:r>
            <a:r>
              <a:rPr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기술별 개요 및 분류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75786CD-2A91-DAE2-C1AA-8A171F4383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682125"/>
              </p:ext>
            </p:extLst>
          </p:nvPr>
        </p:nvGraphicFramePr>
        <p:xfrm>
          <a:off x="478159" y="1313765"/>
          <a:ext cx="8234300" cy="3060340"/>
        </p:xfrm>
        <a:graphic>
          <a:graphicData uri="http://schemas.openxmlformats.org/drawingml/2006/table">
            <a:tbl>
              <a:tblPr/>
              <a:tblGrid>
                <a:gridCol w="1795778">
                  <a:extLst>
                    <a:ext uri="{9D8B030D-6E8A-4147-A177-3AD203B41FA5}">
                      <a16:colId xmlns:a16="http://schemas.microsoft.com/office/drawing/2014/main" val="2871156142"/>
                    </a:ext>
                  </a:extLst>
                </a:gridCol>
                <a:gridCol w="1138786">
                  <a:extLst>
                    <a:ext uri="{9D8B030D-6E8A-4147-A177-3AD203B41FA5}">
                      <a16:colId xmlns:a16="http://schemas.microsoft.com/office/drawing/2014/main" val="1774867063"/>
                    </a:ext>
                  </a:extLst>
                </a:gridCol>
                <a:gridCol w="656992">
                  <a:extLst>
                    <a:ext uri="{9D8B030D-6E8A-4147-A177-3AD203B41FA5}">
                      <a16:colId xmlns:a16="http://schemas.microsoft.com/office/drawing/2014/main" val="4298506"/>
                    </a:ext>
                  </a:extLst>
                </a:gridCol>
                <a:gridCol w="1839578">
                  <a:extLst>
                    <a:ext uri="{9D8B030D-6E8A-4147-A177-3AD203B41FA5}">
                      <a16:colId xmlns:a16="http://schemas.microsoft.com/office/drawing/2014/main" val="4236178820"/>
                    </a:ext>
                  </a:extLst>
                </a:gridCol>
                <a:gridCol w="2803166">
                  <a:extLst>
                    <a:ext uri="{9D8B030D-6E8A-4147-A177-3AD203B41FA5}">
                      <a16:colId xmlns:a16="http://schemas.microsoft.com/office/drawing/2014/main" val="2498741652"/>
                    </a:ext>
                  </a:extLst>
                </a:gridCol>
              </a:tblGrid>
              <a:tr h="5453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유형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최종 효율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(%)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TRL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저장 가능 시간대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주요 특성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13975"/>
                  </a:ext>
                </a:extLst>
              </a:tr>
              <a:tr h="6287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리튬이온 배터리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85~90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단기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(3~4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높은 효율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빠른 응답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용량 확장성 어려움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201523"/>
                  </a:ext>
                </a:extLst>
              </a:tr>
              <a:tr h="6287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레독스 흐름 전지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65~80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7~8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중기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(3~6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개월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장기 저장 가능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용량 확장 용이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비싼 구축 비용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004156"/>
                  </a:ext>
                </a:extLst>
              </a:tr>
              <a:tr h="6287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수소 저장 시스템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30~40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6~7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중장기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(9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개월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~2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년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장거리 운송 가능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낮은 효율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570846"/>
                  </a:ext>
                </a:extLst>
              </a:tr>
              <a:tr h="6287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암모니아 저장 시스템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25~40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4~5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장기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수년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~)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장기 저장 가능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기존 인프라 활용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실증 단계 기술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2389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031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9BB4A-5C99-E582-569C-4501EFE59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9AD57B-4C48-81B2-4228-3B12419813B2}"/>
              </a:ext>
            </a:extLst>
          </p:cNvPr>
          <p:cNvSpPr txBox="1"/>
          <p:nvPr/>
        </p:nvSpPr>
        <p:spPr bwMode="auto">
          <a:xfrm>
            <a:off x="478159" y="242257"/>
            <a:ext cx="4104009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5-3. </a:t>
            </a:r>
            <a:r>
              <a:rPr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저장 기술 포지셔닝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0E85FD-8BC0-A247-8692-39F2C4BF83D8}"/>
              </a:ext>
            </a:extLst>
          </p:cNvPr>
          <p:cNvSpPr txBox="1"/>
          <p:nvPr/>
        </p:nvSpPr>
        <p:spPr>
          <a:xfrm>
            <a:off x="791580" y="5364215"/>
            <a:ext cx="7650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리튬</a:t>
            </a:r>
            <a:r>
              <a:rPr lang="en-US" altLang="ko-KR" dirty="0"/>
              <a:t>: </a:t>
            </a:r>
            <a:r>
              <a:rPr lang="ko-KR" altLang="en-US" dirty="0"/>
              <a:t>즉시 도입 가능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레독스</a:t>
            </a:r>
            <a:r>
              <a:rPr lang="en-US" altLang="ko-KR" dirty="0"/>
              <a:t>: </a:t>
            </a:r>
            <a:r>
              <a:rPr lang="ko-KR" altLang="en-US" dirty="0"/>
              <a:t>높은 기술적 안정성</a:t>
            </a:r>
            <a:r>
              <a:rPr lang="en-US" altLang="ko-KR" dirty="0"/>
              <a:t>, </a:t>
            </a:r>
            <a:r>
              <a:rPr lang="ko-KR" altLang="en-US" dirty="0"/>
              <a:t>현실적인 도입 방안</a:t>
            </a:r>
            <a:r>
              <a:rPr lang="en-US" altLang="ko-KR" dirty="0"/>
              <a:t>, </a:t>
            </a:r>
            <a:r>
              <a:rPr lang="ko-KR" altLang="en-US" dirty="0"/>
              <a:t>중장기 저장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수소</a:t>
            </a:r>
            <a:r>
              <a:rPr lang="en-US" altLang="ko-KR" dirty="0"/>
              <a:t>: </a:t>
            </a:r>
            <a:r>
              <a:rPr lang="ko-KR" altLang="en-US" dirty="0"/>
              <a:t>장기 저장</a:t>
            </a:r>
            <a:r>
              <a:rPr lang="en-US" altLang="ko-KR" dirty="0"/>
              <a:t>, </a:t>
            </a:r>
            <a:r>
              <a:rPr lang="ko-KR" altLang="en-US" dirty="0"/>
              <a:t>기술적 성능 낮음</a:t>
            </a:r>
            <a:r>
              <a:rPr lang="en-US" altLang="ko-KR" dirty="0"/>
              <a:t>.</a:t>
            </a:r>
            <a:r>
              <a:rPr lang="ko-KR" altLang="en-US" dirty="0"/>
              <a:t> 중장기적 확보와 실증을 병행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암모니아</a:t>
            </a:r>
            <a:r>
              <a:rPr lang="en-US" altLang="ko-KR" dirty="0"/>
              <a:t>: </a:t>
            </a:r>
            <a:r>
              <a:rPr lang="ko-KR" altLang="en-US" dirty="0"/>
              <a:t>효율성 및 기술 완성도가 가장 낮음</a:t>
            </a:r>
            <a:r>
              <a:rPr lang="en-US" altLang="ko-KR" dirty="0"/>
              <a:t>. </a:t>
            </a:r>
            <a:r>
              <a:rPr lang="ko-KR" altLang="en-US" dirty="0"/>
              <a:t>연구 개발 단계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F58FC3-4AAF-370A-C7D1-806D2EEDA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542" y="1043735"/>
            <a:ext cx="6439252" cy="407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79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7B470-F477-F0B0-1EC4-A01F04853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459E9E-AB7F-0176-9C60-7423A9050AE0}"/>
              </a:ext>
            </a:extLst>
          </p:cNvPr>
          <p:cNvSpPr txBox="1"/>
          <p:nvPr/>
        </p:nvSpPr>
        <p:spPr bwMode="auto">
          <a:xfrm>
            <a:off x="478159" y="242257"/>
            <a:ext cx="2932213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5-4. </a:t>
            </a:r>
            <a:r>
              <a:rPr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실현 가능성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A3EB42-CD4D-844F-75A0-7479D273AA12}"/>
              </a:ext>
            </a:extLst>
          </p:cNvPr>
          <p:cNvSpPr txBox="1"/>
          <p:nvPr/>
        </p:nvSpPr>
        <p:spPr>
          <a:xfrm>
            <a:off x="791580" y="5364215"/>
            <a:ext cx="7650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리튬</a:t>
            </a:r>
            <a:r>
              <a:rPr lang="en-US" altLang="ko-KR" sz="1800" dirty="0"/>
              <a:t>: </a:t>
            </a:r>
            <a:r>
              <a:rPr lang="ko-KR" altLang="en-US" sz="1800" dirty="0"/>
              <a:t>즉시 도입 가능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 err="1"/>
              <a:t>레독스</a:t>
            </a:r>
            <a:r>
              <a:rPr lang="en-US" altLang="ko-KR" sz="1800" dirty="0"/>
              <a:t>: </a:t>
            </a:r>
            <a:r>
              <a:rPr lang="ko-KR" altLang="en-US" sz="1800" dirty="0"/>
              <a:t>높은 기술적 안정성</a:t>
            </a:r>
            <a:r>
              <a:rPr lang="en-US" altLang="ko-KR" sz="1800" dirty="0"/>
              <a:t>, </a:t>
            </a:r>
            <a:r>
              <a:rPr lang="ko-KR" altLang="en-US" sz="1800" dirty="0"/>
              <a:t>현실적인 도입 방안</a:t>
            </a:r>
            <a:r>
              <a:rPr lang="en-US" altLang="ko-KR" sz="1800" dirty="0"/>
              <a:t>, </a:t>
            </a:r>
            <a:r>
              <a:rPr lang="ko-KR" altLang="en-US" sz="1800" dirty="0"/>
              <a:t>중장기 저장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수소</a:t>
            </a:r>
            <a:r>
              <a:rPr lang="en-US" altLang="ko-KR" sz="1800" dirty="0"/>
              <a:t>: </a:t>
            </a:r>
            <a:r>
              <a:rPr lang="ko-KR" altLang="en-US" sz="1800" dirty="0"/>
              <a:t>장기 저장</a:t>
            </a:r>
            <a:r>
              <a:rPr lang="en-US" altLang="ko-KR" sz="1800" dirty="0"/>
              <a:t>, </a:t>
            </a:r>
            <a:r>
              <a:rPr lang="ko-KR" altLang="en-US" sz="1800" dirty="0"/>
              <a:t>기술적 성능 낮음</a:t>
            </a:r>
            <a:r>
              <a:rPr lang="en-US" altLang="ko-KR" sz="1800" dirty="0"/>
              <a:t>.</a:t>
            </a:r>
            <a:r>
              <a:rPr lang="ko-KR" altLang="en-US" sz="1800" dirty="0"/>
              <a:t> 중장기적 확보와 실증을 병행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암모니아</a:t>
            </a:r>
            <a:r>
              <a:rPr lang="en-US" altLang="ko-KR" sz="1800" dirty="0"/>
              <a:t>: </a:t>
            </a:r>
            <a:r>
              <a:rPr lang="ko-KR" altLang="en-US" sz="1800" dirty="0"/>
              <a:t>효율성 및 기술 완성도가 가장 낮음</a:t>
            </a:r>
            <a:r>
              <a:rPr lang="en-US" altLang="ko-KR" sz="1800" dirty="0"/>
              <a:t>. </a:t>
            </a:r>
            <a:r>
              <a:rPr lang="ko-KR" altLang="en-US" sz="1800" dirty="0"/>
              <a:t>연구 개발 단계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BD13830D-F53D-00F8-E8ED-71BCC5D61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694" y="897047"/>
            <a:ext cx="6584611" cy="437451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55161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5CD4692-FA74-4E7F-7B56-326CDE4B66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234399"/>
              </p:ext>
            </p:extLst>
          </p:nvPr>
        </p:nvGraphicFramePr>
        <p:xfrm>
          <a:off x="476546" y="1521174"/>
          <a:ext cx="8370931" cy="4762665"/>
        </p:xfrm>
        <a:graphic>
          <a:graphicData uri="http://schemas.openxmlformats.org/drawingml/2006/table">
            <a:tbl>
              <a:tblPr/>
              <a:tblGrid>
                <a:gridCol w="1505883">
                  <a:extLst>
                    <a:ext uri="{9D8B030D-6E8A-4147-A177-3AD203B41FA5}">
                      <a16:colId xmlns:a16="http://schemas.microsoft.com/office/drawing/2014/main" val="3610060736"/>
                    </a:ext>
                  </a:extLst>
                </a:gridCol>
                <a:gridCol w="1507915">
                  <a:extLst>
                    <a:ext uri="{9D8B030D-6E8A-4147-A177-3AD203B41FA5}">
                      <a16:colId xmlns:a16="http://schemas.microsoft.com/office/drawing/2014/main" val="3900712541"/>
                    </a:ext>
                  </a:extLst>
                </a:gridCol>
                <a:gridCol w="1785711">
                  <a:extLst>
                    <a:ext uri="{9D8B030D-6E8A-4147-A177-3AD203B41FA5}">
                      <a16:colId xmlns:a16="http://schemas.microsoft.com/office/drawing/2014/main" val="1593769996"/>
                    </a:ext>
                  </a:extLst>
                </a:gridCol>
                <a:gridCol w="1785711">
                  <a:extLst>
                    <a:ext uri="{9D8B030D-6E8A-4147-A177-3AD203B41FA5}">
                      <a16:colId xmlns:a16="http://schemas.microsoft.com/office/drawing/2014/main" val="1883995711"/>
                    </a:ext>
                  </a:extLst>
                </a:gridCol>
                <a:gridCol w="1785711">
                  <a:extLst>
                    <a:ext uri="{9D8B030D-6E8A-4147-A177-3AD203B41FA5}">
                      <a16:colId xmlns:a16="http://schemas.microsoft.com/office/drawing/2014/main" val="2820341832"/>
                    </a:ext>
                  </a:extLst>
                </a:gridCol>
              </a:tblGrid>
              <a:tr h="22304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리튬이온 배터리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RFB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수소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암모니아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564534"/>
                  </a:ext>
                </a:extLst>
              </a:tr>
              <a:tr h="223047"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구축 비용 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(CAPEX)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8155506"/>
                  </a:ext>
                </a:extLst>
              </a:tr>
              <a:tr h="22304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저장장치 본체</a:t>
                      </a: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350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억 원</a:t>
                      </a: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384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억 원</a:t>
                      </a: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424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억 원</a:t>
                      </a: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540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억 원</a:t>
                      </a: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6699299"/>
                  </a:ext>
                </a:extLst>
              </a:tr>
              <a:tr h="31993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전력 변환장치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(PCS)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22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억 원</a:t>
                      </a: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17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억 원</a:t>
                      </a: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29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억 원</a:t>
                      </a: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22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억 원</a:t>
                      </a: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3447743"/>
                  </a:ext>
                </a:extLst>
              </a:tr>
              <a:tr h="36386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시스템 통합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제어장치</a:t>
                      </a: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36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억 원</a:t>
                      </a: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58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억 원</a:t>
                      </a: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억 원</a:t>
                      </a: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억 원</a:t>
                      </a: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383941"/>
                  </a:ext>
                </a:extLst>
              </a:tr>
              <a:tr h="22304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설치 공사 비용</a:t>
                      </a: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101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억 원</a:t>
                      </a: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126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억 원</a:t>
                      </a: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80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억 원</a:t>
                      </a: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861886"/>
                  </a:ext>
                </a:extLst>
              </a:tr>
              <a:tr h="2868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Total CAPEX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5271" marB="152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509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억 원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585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억 원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456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억 원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657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억 원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174342"/>
                  </a:ext>
                </a:extLst>
              </a:tr>
              <a:tr h="223047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운영 비용 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(OPEX)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0779138"/>
                  </a:ext>
                </a:extLst>
              </a:tr>
              <a:tr h="22304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고정 운영비</a:t>
                      </a:r>
                    </a:p>
                  </a:txBody>
                  <a:tcPr marL="64770" marR="64770" marT="15271" marB="1527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117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억 원</a:t>
                      </a:r>
                    </a:p>
                  </a:txBody>
                  <a:tcPr marL="64770" marR="64770" marT="15271" marB="1527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189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억 원</a:t>
                      </a:r>
                    </a:p>
                  </a:txBody>
                  <a:tcPr marL="64770" marR="64770" marT="15271" marB="1527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290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억 원</a:t>
                      </a:r>
                    </a:p>
                  </a:txBody>
                  <a:tcPr marL="64770" marR="64770" marT="15271" marB="1527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496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억 원</a:t>
                      </a:r>
                    </a:p>
                  </a:txBody>
                  <a:tcPr marL="64770" marR="64770" marT="15271" marB="1527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4544784"/>
                  </a:ext>
                </a:extLst>
              </a:tr>
              <a:tr h="22304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유지보수</a:t>
                      </a: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66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억 원</a:t>
                      </a: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112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억 원</a:t>
                      </a: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59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억 원</a:t>
                      </a: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247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억 원</a:t>
                      </a: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5516068"/>
                  </a:ext>
                </a:extLst>
              </a:tr>
              <a:tr h="22304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주요 부품 교체</a:t>
                      </a: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308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억 원</a:t>
                      </a: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284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억 원</a:t>
                      </a: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25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억 원</a:t>
                      </a: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247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억 원</a:t>
                      </a: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422914"/>
                  </a:ext>
                </a:extLst>
              </a:tr>
              <a:tr h="4117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RTE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손실 전력 보충 비용</a:t>
                      </a: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394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억 원</a:t>
                      </a: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802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억 원</a:t>
                      </a: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1,509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억 원</a:t>
                      </a: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2,345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억 원</a:t>
                      </a: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1534693"/>
                  </a:ext>
                </a:extLst>
              </a:tr>
              <a:tr h="22304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보험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세금 등</a:t>
                      </a: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73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억 원</a:t>
                      </a: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87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억원</a:t>
                      </a: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73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억 원</a:t>
                      </a: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94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억 원</a:t>
                      </a: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207310"/>
                  </a:ext>
                </a:extLst>
              </a:tr>
              <a:tr h="22304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기타 운영비</a:t>
                      </a: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억 원</a:t>
                      </a: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억 원</a:t>
                      </a: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억 원</a:t>
                      </a: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억 원</a:t>
                      </a: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9754276"/>
                  </a:ext>
                </a:extLst>
              </a:tr>
              <a:tr h="3264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Total OPEX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5271" marB="152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963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억 원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1,478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억 원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1,960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억 원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3,444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억 원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8262808"/>
                  </a:ext>
                </a:extLst>
              </a:tr>
              <a:tr h="411719">
                <a:tc>
                  <a:txBody>
                    <a:bodyPr/>
                    <a:lstStyle/>
                    <a:p>
                      <a:pPr marL="12700" marR="0" indent="-1270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총 비용</a:t>
                      </a:r>
                      <a:b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100" b="1" kern="0" spc="-21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100" b="1" kern="0" spc="-21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Total CAPEX + Total OPEX)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5271" marB="152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1,472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억 원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2,063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억 원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2,416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억 원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4,101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억 원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026973"/>
                  </a:ext>
                </a:extLst>
              </a:tr>
              <a:tr h="4117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연간 비용</a:t>
                      </a:r>
                      <a:b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기술별 수명 대비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5271" marB="152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b="1" kern="0" spc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b="1" kern="0" spc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98</a:t>
                      </a:r>
                      <a:r>
                        <a:rPr lang="ko-KR" altLang="en-US" sz="1100" b="1" kern="0" spc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억 원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b="1" kern="0" spc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b="1" kern="0" spc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103</a:t>
                      </a:r>
                      <a:r>
                        <a:rPr lang="ko-KR" altLang="en-US" sz="1100" b="1" kern="0" spc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억 원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b="1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b="1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121</a:t>
                      </a:r>
                      <a:r>
                        <a:rPr lang="ko-KR" altLang="en-US" sz="1100" b="1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억 원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100" b="1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100" b="1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205</a:t>
                      </a:r>
                      <a:r>
                        <a:rPr lang="ko-KR" altLang="en-US" sz="1100" b="1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억 원 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5271" marB="15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87206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C6469BD-1958-5075-53DD-6968A865991F}"/>
              </a:ext>
            </a:extLst>
          </p:cNvPr>
          <p:cNvSpPr txBox="1"/>
          <p:nvPr/>
        </p:nvSpPr>
        <p:spPr bwMode="auto">
          <a:xfrm>
            <a:off x="478159" y="242257"/>
            <a:ext cx="2932213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5-4. </a:t>
            </a:r>
            <a:r>
              <a:rPr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실현 가능성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F1B92E-4260-7277-400E-F7C9E1A84BCD}"/>
              </a:ext>
            </a:extLst>
          </p:cNvPr>
          <p:cNvSpPr txBox="1"/>
          <p:nvPr/>
        </p:nvSpPr>
        <p:spPr>
          <a:xfrm>
            <a:off x="476545" y="958660"/>
            <a:ext cx="68672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2000" b="1" dirty="0" err="1"/>
              <a:t>연환산</a:t>
            </a:r>
            <a:r>
              <a:rPr lang="ko-KR" altLang="en-US" sz="2000" b="1" dirty="0"/>
              <a:t> 비용 비교 </a:t>
            </a:r>
            <a:r>
              <a:rPr lang="en-US" altLang="ko-KR" sz="2000" b="1" dirty="0"/>
              <a:t>(100MW, 10</a:t>
            </a:r>
            <a:r>
              <a:rPr lang="ko-KR" altLang="en-US" sz="2000" b="1" dirty="0"/>
              <a:t>시간</a:t>
            </a:r>
            <a:r>
              <a:rPr lang="en-US" altLang="ko-KR" sz="2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86182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 14"/>
          <p:cNvSpPr/>
          <p:nvPr/>
        </p:nvSpPr>
        <p:spPr>
          <a:xfrm flipV="1">
            <a:off x="1189443" y="818710"/>
            <a:ext cx="7954557" cy="45719"/>
          </a:xfrm>
          <a:custGeom>
            <a:avLst/>
            <a:gdLst>
              <a:gd name="connsiteX0" fmla="*/ 0 w 8334302"/>
              <a:gd name="connsiteY0" fmla="*/ 0 h 0"/>
              <a:gd name="connsiteX1" fmla="*/ 8334302 w 833430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34302">
                <a:moveTo>
                  <a:pt x="0" y="0"/>
                </a:moveTo>
                <a:lnTo>
                  <a:pt x="8334302" y="0"/>
                </a:lnTo>
              </a:path>
            </a:pathLst>
          </a:custGeom>
          <a:noFill/>
          <a:ln w="19050" cap="rnd">
            <a:solidFill>
              <a:schemeClr val="accent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2337018" y="1506449"/>
            <a:ext cx="4844123" cy="295062"/>
            <a:chOff x="2051720" y="4356000"/>
            <a:chExt cx="7092280" cy="432000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2051720" y="4356000"/>
              <a:ext cx="574666" cy="432000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75000"/>
              </a:schemeClr>
            </a:solidFill>
            <a:ln w="9525" cap="rnd">
              <a:noFill/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Aft>
                  <a:spcPct val="0"/>
                </a:spcAft>
                <a:buClr>
                  <a:prstClr val="black">
                    <a:lumMod val="85000"/>
                    <a:lumOff val="15000"/>
                  </a:prstClr>
                </a:buClr>
              </a:pPr>
              <a:r>
                <a:rPr kumimoji="1" lang="en-US" altLang="ko-KR" sz="1600" b="1" dirty="0">
                  <a:gradFill>
                    <a:gsLst>
                      <a:gs pos="100000">
                        <a:schemeClr val="bg1"/>
                      </a:gs>
                      <a:gs pos="100000">
                        <a:srgbClr val="FFFFFF">
                          <a:lumMod val="85000"/>
                          <a:alpha val="0"/>
                        </a:srgbClr>
                      </a:gs>
                    </a:gsLst>
                    <a:lin ang="10800000" scaled="0"/>
                  </a:gradFill>
                  <a:latin typeface="나눔고딕 ExtraBold" pitchFamily="50" charset="-127"/>
                  <a:ea typeface="나눔고딕 ExtraBold" pitchFamily="50" charset="-127"/>
                </a:rPr>
                <a:t>1</a:t>
              </a:r>
              <a:endParaRPr kumimoji="1" lang="ko-KR" altLang="en-US" sz="1600" b="1" dirty="0">
                <a:gradFill>
                  <a:gsLst>
                    <a:gs pos="100000">
                      <a:schemeClr val="bg1"/>
                    </a:gs>
                    <a:gs pos="100000">
                      <a:srgbClr val="FFFFFF">
                        <a:lumMod val="85000"/>
                        <a:alpha val="0"/>
                      </a:srgbClr>
                    </a:gs>
                  </a:gsLst>
                  <a:lin ang="10800000" scaled="0"/>
                </a:gra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35" name="Text Box 5"/>
            <p:cNvSpPr txBox="1">
              <a:spLocks noChangeArrowheads="1"/>
            </p:cNvSpPr>
            <p:nvPr/>
          </p:nvSpPr>
          <p:spPr bwMode="auto">
            <a:xfrm>
              <a:off x="2715960" y="4356000"/>
              <a:ext cx="6428040" cy="4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6000" tIns="36000" rIns="36000" bIns="36000" anchor="ctr" anchorCtr="0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lvl="0" eaLnBrk="1" latinLnBrk="0" hangingPunct="1">
                <a:defRPr/>
              </a:pPr>
              <a:r>
                <a:rPr lang="ko-KR" altLang="en-US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개요</a:t>
              </a: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2337018" y="1925241"/>
            <a:ext cx="5160307" cy="295062"/>
            <a:chOff x="2051720" y="4356000"/>
            <a:chExt cx="7555205" cy="432000"/>
          </a:xfrm>
        </p:grpSpPr>
        <p:sp>
          <p:nvSpPr>
            <p:cNvPr id="52" name="모서리가 둥근 직사각형 51"/>
            <p:cNvSpPr/>
            <p:nvPr/>
          </p:nvSpPr>
          <p:spPr>
            <a:xfrm>
              <a:off x="2051720" y="4356000"/>
              <a:ext cx="574666" cy="432000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75000"/>
              </a:schemeClr>
            </a:solidFill>
            <a:ln w="9525" cap="rnd">
              <a:noFill/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Aft>
                  <a:spcPct val="0"/>
                </a:spcAft>
                <a:buClr>
                  <a:prstClr val="black">
                    <a:lumMod val="85000"/>
                    <a:lumOff val="15000"/>
                  </a:prstClr>
                </a:buClr>
              </a:pPr>
              <a:r>
                <a:rPr kumimoji="1" lang="en-US" altLang="ko-KR" sz="1600" b="1" dirty="0">
                  <a:gradFill>
                    <a:gsLst>
                      <a:gs pos="100000">
                        <a:schemeClr val="bg1"/>
                      </a:gs>
                      <a:gs pos="100000">
                        <a:srgbClr val="FFFFFF">
                          <a:lumMod val="85000"/>
                          <a:alpha val="0"/>
                        </a:srgbClr>
                      </a:gs>
                    </a:gsLst>
                    <a:lin ang="10800000" scaled="0"/>
                  </a:gradFill>
                  <a:latin typeface="나눔고딕 ExtraBold" pitchFamily="50" charset="-127"/>
                  <a:ea typeface="나눔고딕 ExtraBold" pitchFamily="50" charset="-127"/>
                </a:rPr>
                <a:t>2</a:t>
              </a:r>
              <a:endParaRPr kumimoji="1" lang="ko-KR" altLang="en-US" sz="1600" b="1" dirty="0">
                <a:gradFill>
                  <a:gsLst>
                    <a:gs pos="100000">
                      <a:schemeClr val="bg1"/>
                    </a:gs>
                    <a:gs pos="100000">
                      <a:srgbClr val="FFFFFF">
                        <a:lumMod val="85000"/>
                        <a:alpha val="0"/>
                      </a:srgbClr>
                    </a:gs>
                  </a:gsLst>
                  <a:lin ang="10800000" scaled="0"/>
                </a:gra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53" name="Text Box 5"/>
            <p:cNvSpPr txBox="1">
              <a:spLocks noChangeArrowheads="1"/>
            </p:cNvSpPr>
            <p:nvPr/>
          </p:nvSpPr>
          <p:spPr bwMode="auto">
            <a:xfrm>
              <a:off x="2715960" y="4356000"/>
              <a:ext cx="6890965" cy="4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6000" tIns="36000" rIns="36000" bIns="36000" anchor="ctr" anchorCtr="0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lvl="0" eaLnBrk="1" latinLnBrk="0" hangingPunct="1">
                <a:defRPr/>
              </a:pPr>
              <a:r>
                <a:rPr lang="ko-KR" altLang="en-US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전략 </a:t>
              </a:r>
              <a:r>
                <a:rPr lang="en-US" altLang="ko-KR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1: </a:t>
              </a:r>
              <a:r>
                <a:rPr lang="ko-KR" altLang="en-US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생산 시설 다각화</a:t>
              </a: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2337018" y="2371268"/>
            <a:ext cx="4844123" cy="295062"/>
            <a:chOff x="2051720" y="4356000"/>
            <a:chExt cx="7092280" cy="432000"/>
          </a:xfrm>
        </p:grpSpPr>
        <p:sp>
          <p:nvSpPr>
            <p:cNvPr id="55" name="모서리가 둥근 직사각형 54"/>
            <p:cNvSpPr/>
            <p:nvPr/>
          </p:nvSpPr>
          <p:spPr>
            <a:xfrm>
              <a:off x="2051720" y="4356000"/>
              <a:ext cx="574666" cy="432000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75000"/>
              </a:schemeClr>
            </a:solidFill>
            <a:ln w="9525" cap="rnd">
              <a:noFill/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Aft>
                  <a:spcPct val="0"/>
                </a:spcAft>
                <a:buClr>
                  <a:prstClr val="black">
                    <a:lumMod val="85000"/>
                    <a:lumOff val="15000"/>
                  </a:prstClr>
                </a:buClr>
              </a:pPr>
              <a:r>
                <a:rPr kumimoji="1" lang="en-US" altLang="ko-KR" sz="1600" b="1" dirty="0">
                  <a:gradFill>
                    <a:gsLst>
                      <a:gs pos="100000">
                        <a:schemeClr val="bg1"/>
                      </a:gs>
                      <a:gs pos="100000">
                        <a:srgbClr val="FFFFFF">
                          <a:lumMod val="85000"/>
                          <a:alpha val="0"/>
                        </a:srgbClr>
                      </a:gs>
                    </a:gsLst>
                    <a:lin ang="10800000" scaled="0"/>
                  </a:gradFill>
                  <a:latin typeface="나눔고딕 ExtraBold" pitchFamily="50" charset="-127"/>
                  <a:ea typeface="나눔고딕 ExtraBold" pitchFamily="50" charset="-127"/>
                </a:rPr>
                <a:t>3</a:t>
              </a:r>
              <a:endParaRPr kumimoji="1" lang="ko-KR" altLang="en-US" sz="1600" b="1" dirty="0">
                <a:gradFill>
                  <a:gsLst>
                    <a:gs pos="100000">
                      <a:schemeClr val="bg1"/>
                    </a:gs>
                    <a:gs pos="100000">
                      <a:srgbClr val="FFFFFF">
                        <a:lumMod val="85000"/>
                        <a:alpha val="0"/>
                      </a:srgbClr>
                    </a:gs>
                  </a:gsLst>
                  <a:lin ang="10800000" scaled="0"/>
                </a:gra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56" name="Text Box 5"/>
            <p:cNvSpPr txBox="1">
              <a:spLocks noChangeArrowheads="1"/>
            </p:cNvSpPr>
            <p:nvPr/>
          </p:nvSpPr>
          <p:spPr bwMode="auto">
            <a:xfrm>
              <a:off x="2715960" y="4356000"/>
              <a:ext cx="6428040" cy="4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6000" tIns="36000" rIns="36000" bIns="36000" anchor="ctr" anchorCtr="0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lvl="0" eaLnBrk="1" latinLnBrk="0" hangingPunct="1">
                <a:defRPr/>
              </a:pPr>
              <a:r>
                <a:rPr lang="ko-KR" altLang="en-US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전략 </a:t>
              </a:r>
              <a:r>
                <a:rPr lang="en-US" altLang="ko-KR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2: </a:t>
              </a:r>
              <a:r>
                <a:rPr lang="ko-KR" altLang="en-US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판매 계약 형태 다각화</a:t>
              </a: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2337018" y="2798930"/>
            <a:ext cx="5880387" cy="342739"/>
            <a:chOff x="2051720" y="4332852"/>
            <a:chExt cx="8609474" cy="432000"/>
          </a:xfrm>
        </p:grpSpPr>
        <p:sp>
          <p:nvSpPr>
            <p:cNvPr id="61" name="모서리가 둥근 직사각형 60"/>
            <p:cNvSpPr/>
            <p:nvPr/>
          </p:nvSpPr>
          <p:spPr>
            <a:xfrm>
              <a:off x="2051720" y="4356000"/>
              <a:ext cx="574667" cy="371906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75000"/>
              </a:schemeClr>
            </a:solidFill>
            <a:ln w="9525" cap="rnd">
              <a:noFill/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Aft>
                  <a:spcPct val="0"/>
                </a:spcAft>
                <a:buClr>
                  <a:prstClr val="black">
                    <a:lumMod val="85000"/>
                    <a:lumOff val="15000"/>
                  </a:prstClr>
                </a:buClr>
              </a:pPr>
              <a:r>
                <a:rPr kumimoji="1" lang="en-US" altLang="ko-KR" sz="1600" b="1" dirty="0">
                  <a:gradFill>
                    <a:gsLst>
                      <a:gs pos="100000">
                        <a:schemeClr val="bg1"/>
                      </a:gs>
                      <a:gs pos="100000">
                        <a:srgbClr val="FFFFFF">
                          <a:lumMod val="85000"/>
                          <a:alpha val="0"/>
                        </a:srgbClr>
                      </a:gs>
                    </a:gsLst>
                    <a:lin ang="10800000" scaled="0"/>
                  </a:gradFill>
                  <a:latin typeface="나눔고딕 ExtraBold" pitchFamily="50" charset="-127"/>
                  <a:ea typeface="나눔고딕 ExtraBold" pitchFamily="50" charset="-127"/>
                </a:rPr>
                <a:t>4</a:t>
              </a:r>
              <a:endParaRPr kumimoji="1" lang="ko-KR" altLang="en-US" sz="1600" b="1" dirty="0">
                <a:gradFill>
                  <a:gsLst>
                    <a:gs pos="100000">
                      <a:schemeClr val="bg1"/>
                    </a:gs>
                    <a:gs pos="100000">
                      <a:srgbClr val="FFFFFF">
                        <a:lumMod val="85000"/>
                        <a:alpha val="0"/>
                      </a:srgbClr>
                    </a:gs>
                  </a:gsLst>
                  <a:lin ang="10800000" scaled="0"/>
                </a:gra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62" name="Text Box 5"/>
            <p:cNvSpPr txBox="1">
              <a:spLocks noChangeArrowheads="1"/>
            </p:cNvSpPr>
            <p:nvPr/>
          </p:nvSpPr>
          <p:spPr bwMode="auto">
            <a:xfrm>
              <a:off x="2715960" y="4332852"/>
              <a:ext cx="7945234" cy="4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6000" tIns="36000" rIns="36000" bIns="36000" anchor="ctr" anchorCtr="0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latinLnBrk="0" hangingPunct="1">
                <a:defRPr/>
              </a:pPr>
              <a:r>
                <a:rPr lang="en-US" altLang="ko-KR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PV-WT </a:t>
              </a:r>
              <a:r>
                <a:rPr lang="ko-KR" altLang="en-US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발전량의 계절 변동성</a:t>
              </a:r>
            </a:p>
          </p:txBody>
        </p:sp>
      </p:grpSp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2223565" y="1403775"/>
            <a:ext cx="4390438" cy="29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latinLnBrk="0" hangingPunct="1">
              <a:defRPr/>
            </a:pPr>
            <a:endParaRPr lang="ko-KR" altLang="en-US" kern="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rgbClr val="00589A"/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91F297E4-2729-7562-192D-BDDAAF3584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6655" y="998730"/>
            <a:ext cx="6030670" cy="29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latinLnBrk="0" hangingPunct="1">
              <a:defRPr/>
            </a:pPr>
            <a:r>
              <a:rPr lang="en-US" altLang="ko-KR" sz="2000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4</a:t>
            </a:r>
            <a:r>
              <a:rPr lang="ko-KR" altLang="en-US" sz="2000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장</a:t>
            </a:r>
            <a:r>
              <a:rPr lang="en-US" altLang="ko-KR" sz="2000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. </a:t>
            </a:r>
            <a:r>
              <a:rPr lang="ko-KR" altLang="en-US" sz="2000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생산 전력의 판매 계약 체결 전략 및 매출액 추정</a:t>
            </a:r>
            <a:r>
              <a:rPr lang="en-US" altLang="ko-KR" sz="2000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 </a:t>
            </a:r>
            <a:endParaRPr lang="ko-KR" altLang="en-US" sz="2000" kern="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rgbClr val="00589A"/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AD22537-4004-413D-B4D0-1F8C08D4A93F}"/>
              </a:ext>
            </a:extLst>
          </p:cNvPr>
          <p:cNvGrpSpPr/>
          <p:nvPr/>
        </p:nvGrpSpPr>
        <p:grpSpPr>
          <a:xfrm>
            <a:off x="2337018" y="3248980"/>
            <a:ext cx="4844123" cy="295062"/>
            <a:chOff x="2051720" y="4356000"/>
            <a:chExt cx="7092280" cy="432000"/>
          </a:xfrm>
        </p:grpSpPr>
        <p:sp>
          <p:nvSpPr>
            <p:cNvPr id="23" name="모서리가 둥근 직사각형 60">
              <a:extLst>
                <a:ext uri="{FF2B5EF4-FFF2-40B4-BE49-F238E27FC236}">
                  <a16:creationId xmlns:a16="http://schemas.microsoft.com/office/drawing/2014/main" id="{B5DDBC28-7225-0147-7067-D70ECACF8EB2}"/>
                </a:ext>
              </a:extLst>
            </p:cNvPr>
            <p:cNvSpPr/>
            <p:nvPr/>
          </p:nvSpPr>
          <p:spPr>
            <a:xfrm>
              <a:off x="2051720" y="4356000"/>
              <a:ext cx="574666" cy="432000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75000"/>
              </a:schemeClr>
            </a:solidFill>
            <a:ln w="9525" cap="rnd">
              <a:noFill/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Aft>
                  <a:spcPct val="0"/>
                </a:spcAft>
                <a:buClr>
                  <a:prstClr val="black">
                    <a:lumMod val="85000"/>
                    <a:lumOff val="15000"/>
                  </a:prstClr>
                </a:buClr>
              </a:pPr>
              <a:r>
                <a:rPr kumimoji="1" lang="en-US" altLang="ko-KR" sz="1600" b="1" dirty="0">
                  <a:gradFill>
                    <a:gsLst>
                      <a:gs pos="100000">
                        <a:schemeClr val="bg1"/>
                      </a:gs>
                      <a:gs pos="100000">
                        <a:srgbClr val="FFFFFF">
                          <a:lumMod val="85000"/>
                          <a:alpha val="0"/>
                        </a:srgbClr>
                      </a:gs>
                    </a:gsLst>
                    <a:lin ang="10800000" scaled="0"/>
                  </a:gradFill>
                  <a:latin typeface="나눔고딕 ExtraBold" pitchFamily="50" charset="-127"/>
                  <a:ea typeface="나눔고딕 ExtraBold" pitchFamily="50" charset="-127"/>
                </a:rPr>
                <a:t>5</a:t>
              </a:r>
              <a:endParaRPr kumimoji="1" lang="ko-KR" altLang="en-US" sz="1600" b="1" dirty="0">
                <a:gradFill>
                  <a:gsLst>
                    <a:gs pos="100000">
                      <a:schemeClr val="bg1"/>
                    </a:gs>
                    <a:gs pos="100000">
                      <a:srgbClr val="FFFFFF">
                        <a:lumMod val="85000"/>
                        <a:alpha val="0"/>
                      </a:srgbClr>
                    </a:gs>
                  </a:gsLst>
                  <a:lin ang="10800000" scaled="0"/>
                </a:gra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24" name="Text Box 5">
              <a:extLst>
                <a:ext uri="{FF2B5EF4-FFF2-40B4-BE49-F238E27FC236}">
                  <a16:creationId xmlns:a16="http://schemas.microsoft.com/office/drawing/2014/main" id="{A5C24CB7-DF84-CD2B-A8F1-8BC1E9C32E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5960" y="4356000"/>
              <a:ext cx="6428040" cy="4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6000" tIns="36000" rIns="36000" bIns="36000" anchor="ctr" anchorCtr="0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latinLnBrk="0" hangingPunct="1">
                <a:defRPr/>
              </a:pPr>
              <a:r>
                <a:rPr lang="ko-KR" altLang="en-US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결론 및 요약</a:t>
              </a:r>
            </a:p>
          </p:txBody>
        </p:sp>
      </p:grpSp>
      <p:sp>
        <p:nvSpPr>
          <p:cNvPr id="27" name="Text Box 5">
            <a:extLst>
              <a:ext uri="{FF2B5EF4-FFF2-40B4-BE49-F238E27FC236}">
                <a16:creationId xmlns:a16="http://schemas.microsoft.com/office/drawing/2014/main" id="{B765380F-4851-0D2C-690A-9B5298170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0703" y="3697966"/>
            <a:ext cx="4390438" cy="29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latinLnBrk="0" hangingPunct="1">
              <a:defRPr/>
            </a:pPr>
            <a:endParaRPr lang="ko-KR" altLang="en-US" kern="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rgbClr val="00589A"/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90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09F54B-6DD7-09D3-0D0E-1C5CE5E1DBFD}"/>
              </a:ext>
            </a:extLst>
          </p:cNvPr>
          <p:cNvSpPr txBox="1"/>
          <p:nvPr/>
        </p:nvSpPr>
        <p:spPr bwMode="auto">
          <a:xfrm>
            <a:off x="478159" y="242257"/>
            <a:ext cx="4783682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5-4. </a:t>
            </a:r>
            <a:r>
              <a:rPr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실현 가능성 </a:t>
            </a:r>
            <a:r>
              <a:rPr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- RFB </a:t>
            </a:r>
            <a:r>
              <a:rPr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사례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3E9511B-090F-82FF-6F75-F4ACC345E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79" y="972974"/>
            <a:ext cx="8277945" cy="28062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E836E4F-C8C7-1DC7-9761-3D072907C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82" y="3827606"/>
            <a:ext cx="8277944" cy="282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5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EBEE7-E730-29DF-C4AB-B77D612FF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E91C36-F6D2-860A-AF42-1FC9789660F2}"/>
              </a:ext>
            </a:extLst>
          </p:cNvPr>
          <p:cNvSpPr txBox="1"/>
          <p:nvPr/>
        </p:nvSpPr>
        <p:spPr bwMode="auto">
          <a:xfrm>
            <a:off x="478159" y="242257"/>
            <a:ext cx="4842992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5-4. </a:t>
            </a:r>
            <a:r>
              <a:rPr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실현 가능성 </a:t>
            </a:r>
            <a:r>
              <a:rPr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– </a:t>
            </a:r>
            <a:r>
              <a:rPr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수소 사례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B1B294-835D-1BEA-E648-C9555649C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28" y="908720"/>
            <a:ext cx="8277944" cy="26186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E638B16-1A09-9BD3-CF7A-7AF7513EC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28" y="3654025"/>
            <a:ext cx="8277944" cy="260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74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40DCE-BFE0-4AFC-2CBE-C1912613E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0534A1-DFC5-E1B7-3DBD-41C7324A61EF}"/>
              </a:ext>
            </a:extLst>
          </p:cNvPr>
          <p:cNvSpPr txBox="1"/>
          <p:nvPr/>
        </p:nvSpPr>
        <p:spPr bwMode="auto">
          <a:xfrm>
            <a:off x="478159" y="242257"/>
            <a:ext cx="4842992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5-4. </a:t>
            </a:r>
            <a:r>
              <a:rPr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실현 가능성 </a:t>
            </a:r>
            <a:r>
              <a:rPr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– </a:t>
            </a:r>
            <a:r>
              <a:rPr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수소 사례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3D9B6C-AB2F-B1C9-F99E-CB9FEDBCF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08" y="953725"/>
            <a:ext cx="8195984" cy="26012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9FC75D-EECF-D4D7-9456-5491E62FD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08" y="3718831"/>
            <a:ext cx="8195984" cy="236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17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3903B-5849-0E6B-8DCD-0BEFEDD98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9CBA32F0-6FE4-960D-5665-8B093DFF9FB6}"/>
              </a:ext>
            </a:extLst>
          </p:cNvPr>
          <p:cNvSpPr txBox="1"/>
          <p:nvPr/>
        </p:nvSpPr>
        <p:spPr bwMode="auto">
          <a:xfrm>
            <a:off x="478159" y="242257"/>
            <a:ext cx="909223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7ABDA0-1FBB-252B-9E2C-A231E6A24349}"/>
              </a:ext>
            </a:extLst>
          </p:cNvPr>
          <p:cNvSpPr txBox="1">
            <a:spLocks/>
          </p:cNvSpPr>
          <p:nvPr/>
        </p:nvSpPr>
        <p:spPr>
          <a:xfrm>
            <a:off x="611559" y="998729"/>
            <a:ext cx="7695855" cy="553561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altLang="ko-KR" sz="16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F967838-6B2B-9D74-1958-E9CD76051426}"/>
              </a:ext>
            </a:extLst>
          </p:cNvPr>
          <p:cNvSpPr txBox="1">
            <a:spLocks/>
          </p:cNvSpPr>
          <p:nvPr/>
        </p:nvSpPr>
        <p:spPr>
          <a:xfrm>
            <a:off x="656565" y="1019967"/>
            <a:ext cx="7695855" cy="53793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/>
              <a:t>요약</a:t>
            </a:r>
            <a:endParaRPr lang="en-US" altLang="ko-KR" sz="2000" b="1" dirty="0"/>
          </a:p>
          <a:p>
            <a:pPr marL="0" indent="0">
              <a:buNone/>
            </a:pPr>
            <a:endParaRPr lang="en-US" altLang="ko-KR" sz="1000" b="1" dirty="0"/>
          </a:p>
          <a:p>
            <a:r>
              <a:rPr lang="ko-KR" altLang="en-US" sz="1600" dirty="0"/>
              <a:t>리튬 </a:t>
            </a:r>
            <a:r>
              <a:rPr lang="en-US" altLang="ko-KR" sz="1600" dirty="0"/>
              <a:t>ESS</a:t>
            </a:r>
            <a:r>
              <a:rPr lang="ko-KR" altLang="en-US" sz="1600" dirty="0"/>
              <a:t>의 한계점에 대한 공유</a:t>
            </a:r>
            <a:r>
              <a:rPr lang="en-US" altLang="ko-KR" sz="1600" dirty="0"/>
              <a:t> </a:t>
            </a:r>
            <a:r>
              <a:rPr lang="en-US" altLang="ko-KR" sz="1600" dirty="0">
                <a:sym typeface="Wingdings" panose="05000000000000000000" pitchFamily="2" charset="2"/>
              </a:rPr>
              <a:t> </a:t>
            </a:r>
            <a:r>
              <a:rPr lang="ko-KR" altLang="en-US" sz="1600" dirty="0"/>
              <a:t>대안 </a:t>
            </a:r>
            <a:r>
              <a:rPr lang="en-US" altLang="ko-KR" sz="1600" dirty="0"/>
              <a:t>ESS</a:t>
            </a:r>
            <a:r>
              <a:rPr lang="ko-KR" altLang="en-US" sz="1600" dirty="0"/>
              <a:t>의 불가피성</a:t>
            </a:r>
            <a:endParaRPr lang="en-US" altLang="ko-KR" sz="1600" dirty="0"/>
          </a:p>
          <a:p>
            <a:r>
              <a:rPr lang="ko-KR" altLang="en-US" sz="1600" dirty="0"/>
              <a:t>빠른 속도의 기술발전과 실용화를 감안하여 수소 </a:t>
            </a:r>
            <a:r>
              <a:rPr lang="en-US" altLang="ko-KR" sz="1600" dirty="0"/>
              <a:t>ESS</a:t>
            </a:r>
            <a:r>
              <a:rPr lang="ko-KR" altLang="en-US" sz="1600" dirty="0"/>
              <a:t>의 긍정적 검토 필요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000" dirty="0"/>
          </a:p>
          <a:p>
            <a:pPr marL="0" indent="0">
              <a:buNone/>
            </a:pPr>
            <a:r>
              <a:rPr lang="ko-KR" altLang="en-US" sz="2000" b="1" dirty="0"/>
              <a:t>추진전략 제언</a:t>
            </a:r>
            <a:endParaRPr lang="en-US" altLang="ko-KR" sz="2000" b="1" dirty="0"/>
          </a:p>
          <a:p>
            <a:pPr marL="0" indent="0">
              <a:buNone/>
            </a:pPr>
            <a:endParaRPr lang="en-US" altLang="ko-KR" sz="1000" b="1" dirty="0"/>
          </a:p>
          <a:p>
            <a:pPr marL="400050"/>
            <a:r>
              <a:rPr lang="ko-KR" altLang="en-US" sz="1600" b="1" dirty="0"/>
              <a:t>저장 방식의 다각화</a:t>
            </a:r>
            <a:r>
              <a:rPr lang="en-US" altLang="ko-KR" sz="1600" b="1" dirty="0"/>
              <a:t> </a:t>
            </a:r>
            <a:r>
              <a:rPr lang="en-US" altLang="ko-KR" sz="1600" b="1" dirty="0">
                <a:sym typeface="Wingdings" panose="05000000000000000000" pitchFamily="2" charset="2"/>
              </a:rPr>
              <a:t> </a:t>
            </a:r>
            <a:r>
              <a:rPr lang="ko-KR" altLang="en-US" sz="1600" b="1" dirty="0">
                <a:sym typeface="Wingdings" panose="05000000000000000000" pitchFamily="2" charset="2"/>
              </a:rPr>
              <a:t>유연하고 기능과 위험이 분산된 저장 시설 추구</a:t>
            </a:r>
            <a:endParaRPr lang="en-US" altLang="ko-KR" sz="1600" b="1" dirty="0"/>
          </a:p>
          <a:p>
            <a:pPr marL="0" indent="0">
              <a:buNone/>
            </a:pPr>
            <a:endParaRPr lang="en-US" altLang="ko-KR" sz="1000" dirty="0"/>
          </a:p>
          <a:p>
            <a:pPr marL="0" indent="0">
              <a:buNone/>
            </a:pPr>
            <a:r>
              <a:rPr lang="ko-KR" altLang="en-US" sz="2000" b="1" dirty="0"/>
              <a:t>향후 연구방향</a:t>
            </a:r>
            <a:endParaRPr lang="en-US" altLang="ko-KR" sz="2000" b="1" dirty="0"/>
          </a:p>
          <a:p>
            <a:pPr marL="0" indent="0">
              <a:buNone/>
            </a:pPr>
            <a:endParaRPr lang="en-US" altLang="ko-KR" sz="1000" b="1" dirty="0"/>
          </a:p>
          <a:p>
            <a:r>
              <a:rPr lang="ko-KR" altLang="en-US" sz="1600" dirty="0"/>
              <a:t>발주처 의견 수렴 후 진행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ko-KR" altLang="en-US" sz="1400" dirty="0"/>
          </a:p>
          <a:p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97719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2" descr="C:\Users\Administrator\Desktop\보도용-1페이지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90" b="85807"/>
          <a:stretch/>
        </p:blipFill>
        <p:spPr bwMode="auto">
          <a:xfrm>
            <a:off x="251520" y="123110"/>
            <a:ext cx="8838660" cy="97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직사각형 105"/>
          <p:cNvSpPr/>
          <p:nvPr/>
        </p:nvSpPr>
        <p:spPr>
          <a:xfrm>
            <a:off x="2051720" y="2852936"/>
            <a:ext cx="511256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30325" eaLnBrk="0" latinLnBrk="0" hangingPunct="0">
              <a:buSzPct val="100000"/>
              <a:defRPr/>
            </a:pPr>
            <a:r>
              <a:rPr lang="ko-KR" altLang="en-US" sz="6600" b="1" kern="0" spc="-30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0995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 bwMode="auto">
          <a:xfrm>
            <a:off x="478159" y="242257"/>
            <a:ext cx="1845377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4-1. </a:t>
            </a:r>
            <a:r>
              <a:rPr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개 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5ADE40-26BC-5108-A14F-2CD3FC5F637C}"/>
              </a:ext>
            </a:extLst>
          </p:cNvPr>
          <p:cNvSpPr txBox="1">
            <a:spLocks/>
          </p:cNvSpPr>
          <p:nvPr/>
        </p:nvSpPr>
        <p:spPr>
          <a:xfrm>
            <a:off x="611559" y="998729"/>
            <a:ext cx="7695855" cy="553561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/>
              <a:t>연구 </a:t>
            </a:r>
            <a:r>
              <a:rPr lang="ko-KR" altLang="en-US" sz="2000" b="1" dirty="0">
                <a:latin typeface="+mn-ea"/>
              </a:rPr>
              <a:t>범위</a:t>
            </a:r>
            <a:endParaRPr lang="en-US" altLang="ko-KR" sz="2000" b="1" dirty="0">
              <a:latin typeface="+mn-ea"/>
            </a:endParaRPr>
          </a:p>
          <a:p>
            <a:pPr marL="0" indent="0">
              <a:buNone/>
            </a:pPr>
            <a:endParaRPr lang="en-US" altLang="ko-KR" sz="1000" b="1" dirty="0">
              <a:latin typeface="+mn-ea"/>
            </a:endParaRPr>
          </a:p>
          <a:p>
            <a:r>
              <a:rPr lang="ko-KR" altLang="en-US" sz="1600" dirty="0"/>
              <a:t>지난 보고서</a:t>
            </a:r>
            <a:r>
              <a:rPr lang="en-US" altLang="ko-KR" sz="1600" dirty="0"/>
              <a:t> </a:t>
            </a:r>
          </a:p>
          <a:p>
            <a:pPr lvl="1"/>
            <a:r>
              <a:rPr lang="en-US" altLang="ko-KR" sz="1400" dirty="0"/>
              <a:t>PV: 2000MW, WT: 150MW </a:t>
            </a:r>
            <a:r>
              <a:rPr lang="ko-KR" altLang="en-US" sz="1400" dirty="0"/>
              <a:t>설치 후 </a:t>
            </a:r>
            <a:r>
              <a:rPr lang="en-US" altLang="ko-KR" sz="1400" dirty="0"/>
              <a:t>40MW/h 24</a:t>
            </a:r>
            <a:r>
              <a:rPr lang="ko-KR" altLang="en-US" sz="1400" dirty="0"/>
              <a:t>시간 공급 시</a:t>
            </a:r>
            <a:r>
              <a:rPr lang="en-US" altLang="ko-KR" sz="1400" dirty="0"/>
              <a:t> ESS: 2000MWh </a:t>
            </a:r>
            <a:r>
              <a:rPr lang="ko-KR" altLang="en-US" sz="1400" dirty="0"/>
              <a:t>필요</a:t>
            </a:r>
            <a:endParaRPr lang="en-US" altLang="ko-KR" sz="1000" dirty="0"/>
          </a:p>
          <a:p>
            <a:r>
              <a:rPr lang="ko-KR" altLang="en-US" sz="1600" b="1" dirty="0"/>
              <a:t>판매 계약 체결 전략 제안</a:t>
            </a:r>
            <a:endParaRPr lang="en-US" altLang="ko-KR" sz="1600" b="1" dirty="0"/>
          </a:p>
          <a:p>
            <a:pPr lvl="1"/>
            <a:r>
              <a:rPr lang="ko-KR" altLang="en-US" sz="1200" b="1" dirty="0"/>
              <a:t>전략 </a:t>
            </a:r>
            <a:r>
              <a:rPr lang="en-US" altLang="ko-KR" sz="1200" b="1" dirty="0"/>
              <a:t>1: </a:t>
            </a:r>
            <a:r>
              <a:rPr lang="ko-KR" altLang="en-US" sz="1200" b="1" dirty="0"/>
              <a:t>생산 시설 다각화 </a:t>
            </a:r>
            <a:r>
              <a:rPr lang="en-US" altLang="ko-KR" sz="1200" dirty="0"/>
              <a:t>(PV-WT</a:t>
            </a:r>
            <a:r>
              <a:rPr lang="ko-KR" altLang="en-US" sz="1200" dirty="0"/>
              <a:t>의 포트폴리오 효과 극대화</a:t>
            </a:r>
            <a:r>
              <a:rPr lang="en-US" altLang="ko-KR" sz="1200" dirty="0"/>
              <a:t>)</a:t>
            </a:r>
          </a:p>
          <a:p>
            <a:pPr lvl="1"/>
            <a:r>
              <a:rPr lang="ko-KR" altLang="en-US" sz="1200" b="1" dirty="0"/>
              <a:t>전략 </a:t>
            </a:r>
            <a:r>
              <a:rPr lang="en-US" altLang="ko-KR" sz="1200" b="1" dirty="0"/>
              <a:t>2: </a:t>
            </a:r>
            <a:r>
              <a:rPr lang="ko-KR" altLang="en-US" sz="1200" b="1" dirty="0"/>
              <a:t>판매 계약 형태 다각화 </a:t>
            </a:r>
            <a:r>
              <a:rPr lang="en-US" altLang="ko-KR" sz="1200" dirty="0"/>
              <a:t>(24</a:t>
            </a:r>
            <a:r>
              <a:rPr lang="ko-KR" altLang="en-US" sz="1200" dirty="0"/>
              <a:t>시간 공급 계약 </a:t>
            </a:r>
            <a:r>
              <a:rPr lang="en-US" altLang="ko-KR" sz="1200" dirty="0"/>
              <a:t>+ 10</a:t>
            </a:r>
            <a:r>
              <a:rPr lang="ko-KR" altLang="en-US" sz="1200" dirty="0"/>
              <a:t>시간 공급 계약 등의 다양한 혼합</a:t>
            </a:r>
            <a:r>
              <a:rPr lang="en-US" altLang="ko-KR" sz="1200" dirty="0"/>
              <a:t>)</a:t>
            </a:r>
            <a:endParaRPr lang="en-US" altLang="ko-KR" sz="1200" b="1" dirty="0"/>
          </a:p>
          <a:p>
            <a:pPr marL="0" indent="0">
              <a:buNone/>
            </a:pPr>
            <a:endParaRPr lang="en-US" altLang="ko-KR" sz="1000" b="1" dirty="0"/>
          </a:p>
          <a:p>
            <a:pPr marL="0" indent="0">
              <a:buNone/>
            </a:pPr>
            <a:r>
              <a:rPr lang="ko-KR" altLang="en-US" sz="2000" b="1" dirty="0"/>
              <a:t>제안 전략 </a:t>
            </a:r>
            <a:endParaRPr lang="en-US" altLang="ko-KR" sz="2000" b="1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lvl="1"/>
            <a:endParaRPr lang="en-US" altLang="ko-KR" sz="2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C509898-6A6B-37C5-4F6B-BB0D3408D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826126"/>
            <a:ext cx="4105941" cy="2615347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E0502A3D-D66F-684F-5ED1-CD0E9113A37E}"/>
              </a:ext>
            </a:extLst>
          </p:cNvPr>
          <p:cNvGrpSpPr/>
          <p:nvPr/>
        </p:nvGrpSpPr>
        <p:grpSpPr>
          <a:xfrm>
            <a:off x="440952" y="3744035"/>
            <a:ext cx="3635993" cy="2578261"/>
            <a:chOff x="1691680" y="2538288"/>
            <a:chExt cx="6075675" cy="443313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26C2689-A484-A94E-AC96-DD3887E28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1680" y="2538288"/>
              <a:ext cx="6075675" cy="4433133"/>
            </a:xfrm>
            <a:prstGeom prst="rect">
              <a:avLst/>
            </a:prstGeom>
          </p:spPr>
        </p:pic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3478E73C-34A2-ED08-548B-A18BA71DBA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1759" y="6129491"/>
              <a:ext cx="0" cy="272281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1D97566A-2519-060F-CB38-9BC3389771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7325" y="6129491"/>
              <a:ext cx="0" cy="272281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A21047F-19D9-C09A-2439-03F44C753026}"/>
              </a:ext>
            </a:extLst>
          </p:cNvPr>
          <p:cNvSpPr txBox="1"/>
          <p:nvPr/>
        </p:nvSpPr>
        <p:spPr>
          <a:xfrm>
            <a:off x="1241630" y="3467036"/>
            <a:ext cx="26102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생산 시설 다각화 </a:t>
            </a:r>
            <a:r>
              <a:rPr lang="en-US" altLang="ko-KR" sz="1200" dirty="0"/>
              <a:t>(WT </a:t>
            </a:r>
            <a:r>
              <a:rPr lang="ko-KR" altLang="en-US" sz="1200" dirty="0"/>
              <a:t>증설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3415AC-260A-DCAE-1A5A-B2869B68867A}"/>
              </a:ext>
            </a:extLst>
          </p:cNvPr>
          <p:cNvSpPr txBox="1"/>
          <p:nvPr/>
        </p:nvSpPr>
        <p:spPr>
          <a:xfrm>
            <a:off x="5076468" y="3467036"/>
            <a:ext cx="39060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판매 계약 형태 다각화 </a:t>
            </a:r>
            <a:r>
              <a:rPr lang="en-US" altLang="ko-KR" sz="1200" dirty="0"/>
              <a:t>(24h</a:t>
            </a:r>
            <a:r>
              <a:rPr lang="ko-KR" altLang="en-US" sz="1200" dirty="0"/>
              <a:t> 공급 </a:t>
            </a:r>
            <a:r>
              <a:rPr lang="en-US" altLang="ko-KR" sz="1200" dirty="0"/>
              <a:t>+ 10h</a:t>
            </a:r>
            <a:r>
              <a:rPr lang="ko-KR" altLang="en-US" sz="1200" dirty="0"/>
              <a:t> 공급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180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660C9-9A8A-BF70-1DFC-C51F61501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2B0FA8F6-870D-633A-30BE-181A36827CFE}"/>
              </a:ext>
            </a:extLst>
          </p:cNvPr>
          <p:cNvSpPr txBox="1"/>
          <p:nvPr/>
        </p:nvSpPr>
        <p:spPr bwMode="auto">
          <a:xfrm>
            <a:off x="478159" y="242257"/>
            <a:ext cx="1845377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4-1. </a:t>
            </a:r>
            <a:r>
              <a:rPr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개 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3F813B-E298-AA0A-C637-F2733D12BFBB}"/>
              </a:ext>
            </a:extLst>
          </p:cNvPr>
          <p:cNvSpPr txBox="1">
            <a:spLocks/>
          </p:cNvSpPr>
          <p:nvPr/>
        </p:nvSpPr>
        <p:spPr>
          <a:xfrm>
            <a:off x="611559" y="998729"/>
            <a:ext cx="7695855" cy="553561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/>
              <a:t>Capacity firming</a:t>
            </a:r>
          </a:p>
          <a:p>
            <a:pPr marL="0" indent="0">
              <a:buNone/>
            </a:pPr>
            <a:endParaRPr lang="en-US" altLang="ko-KR" sz="1000" b="1" dirty="0"/>
          </a:p>
          <a:p>
            <a:r>
              <a:rPr lang="ko-KR" altLang="en-US" sz="1600" dirty="0"/>
              <a:t>변동이 큰 </a:t>
            </a:r>
            <a:r>
              <a:rPr lang="en-US" altLang="ko-KR" sz="1600" dirty="0"/>
              <a:t>PV </a:t>
            </a:r>
            <a:r>
              <a:rPr lang="ko-KR" altLang="en-US" sz="1600" dirty="0"/>
              <a:t>발전 전력을 데이터센터의 고정수요에 맞춰 공급</a:t>
            </a:r>
            <a:endParaRPr lang="en-US" altLang="ko-KR" sz="1600" dirty="0"/>
          </a:p>
          <a:p>
            <a:r>
              <a:rPr lang="ko-KR" altLang="en-US" sz="1600" dirty="0"/>
              <a:t>방법</a:t>
            </a:r>
            <a:endParaRPr lang="en-US" altLang="ko-KR" sz="1600" dirty="0"/>
          </a:p>
          <a:p>
            <a:pPr lvl="1"/>
            <a:r>
              <a:rPr lang="en-US" altLang="ko-KR" sz="1200" dirty="0"/>
              <a:t>ESS</a:t>
            </a:r>
            <a:r>
              <a:rPr lang="ko-KR" altLang="en-US" sz="1200" dirty="0"/>
              <a:t>를 통한 에너지 저장</a:t>
            </a:r>
            <a:endParaRPr lang="en-US" altLang="ko-KR" sz="1200" dirty="0"/>
          </a:p>
          <a:p>
            <a:pPr lvl="1"/>
            <a:r>
              <a:rPr lang="en-US" altLang="ko-KR" sz="1200" dirty="0"/>
              <a:t>PV-WT</a:t>
            </a:r>
            <a:r>
              <a:rPr lang="ko-KR" altLang="en-US" sz="1200" dirty="0"/>
              <a:t>의 포트폴리오 효과</a:t>
            </a:r>
            <a:endParaRPr lang="en-US" altLang="ko-KR" sz="1200" dirty="0"/>
          </a:p>
          <a:p>
            <a:pPr lvl="1"/>
            <a:endParaRPr lang="en-US" altLang="ko-KR" sz="2000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190D8FE-1B08-28AB-2B95-1BE2819890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655" y="2708920"/>
            <a:ext cx="6100598" cy="355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75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C7152-5830-6386-B79E-667EB593E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7EB5693E-0537-4C12-2B3F-F90AA3CB5987}"/>
              </a:ext>
            </a:extLst>
          </p:cNvPr>
          <p:cNvSpPr txBox="1"/>
          <p:nvPr/>
        </p:nvSpPr>
        <p:spPr bwMode="auto">
          <a:xfrm>
            <a:off x="478159" y="242257"/>
            <a:ext cx="1845377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4-1. </a:t>
            </a:r>
            <a:r>
              <a:rPr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개 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E5333B-C464-ACB6-04DE-A44EFFE38B52}"/>
              </a:ext>
            </a:extLst>
          </p:cNvPr>
          <p:cNvSpPr txBox="1">
            <a:spLocks/>
          </p:cNvSpPr>
          <p:nvPr/>
        </p:nvSpPr>
        <p:spPr>
          <a:xfrm>
            <a:off x="611559" y="998729"/>
            <a:ext cx="7920881" cy="553561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/>
              <a:t>현재 파악된 문제 상황</a:t>
            </a:r>
            <a:endParaRPr lang="en-US" altLang="ko-KR" sz="2000" b="1" dirty="0"/>
          </a:p>
          <a:p>
            <a:pPr marL="0" indent="0">
              <a:buNone/>
            </a:pPr>
            <a:endParaRPr lang="en-US" altLang="ko-KR" sz="1000" b="1" dirty="0"/>
          </a:p>
          <a:p>
            <a:r>
              <a:rPr lang="en-US" altLang="ko-KR" sz="1800" dirty="0"/>
              <a:t>Capacity firming</a:t>
            </a:r>
            <a:r>
              <a:rPr lang="ko-KR" altLang="en-US" sz="1800" dirty="0"/>
              <a:t>를 위해서 대용량 </a:t>
            </a:r>
            <a:r>
              <a:rPr lang="en-US" altLang="ko-KR" sz="1800" dirty="0"/>
              <a:t>ESS</a:t>
            </a:r>
            <a:r>
              <a:rPr lang="ko-KR" altLang="en-US" sz="1800" dirty="0"/>
              <a:t> 필요</a:t>
            </a:r>
            <a:endParaRPr lang="en-US" altLang="ko-KR" sz="1800" dirty="0"/>
          </a:p>
          <a:p>
            <a:r>
              <a:rPr lang="ko-KR" altLang="en-US" sz="1800" dirty="0"/>
              <a:t>낮 시간대에는 많은 잉여 전력 발생</a:t>
            </a:r>
            <a:endParaRPr lang="en-US" altLang="ko-KR" sz="1800" dirty="0"/>
          </a:p>
          <a:p>
            <a:endParaRPr lang="en-US" altLang="ko-KR" sz="2000" b="1" dirty="0"/>
          </a:p>
          <a:p>
            <a:pPr marL="0" indent="0">
              <a:buNone/>
            </a:pPr>
            <a:r>
              <a:rPr lang="ko-KR" altLang="en-US" sz="2000" b="1" dirty="0"/>
              <a:t>제안 전략</a:t>
            </a:r>
            <a:endParaRPr lang="en-US" altLang="ko-KR" sz="2000" b="1" dirty="0"/>
          </a:p>
          <a:p>
            <a:pPr marL="0" indent="0">
              <a:buNone/>
            </a:pPr>
            <a:endParaRPr lang="en-US" altLang="ko-KR" sz="1000" b="1" dirty="0"/>
          </a:p>
          <a:p>
            <a:r>
              <a:rPr lang="en-US" altLang="ko-KR" sz="1800" b="1" dirty="0"/>
              <a:t>4-2. </a:t>
            </a:r>
            <a:r>
              <a:rPr lang="ko-KR" altLang="en-US" sz="1800" b="1" dirty="0"/>
              <a:t>생산 시설 다각화</a:t>
            </a:r>
            <a:endParaRPr lang="en-US" altLang="ko-KR" sz="1800" b="1" dirty="0"/>
          </a:p>
          <a:p>
            <a:pPr lvl="1"/>
            <a:r>
              <a:rPr lang="en-US" altLang="ko-KR" sz="1600" dirty="0"/>
              <a:t>WT </a:t>
            </a:r>
            <a:r>
              <a:rPr lang="ko-KR" altLang="en-US" sz="1600" dirty="0"/>
              <a:t>증설로 </a:t>
            </a:r>
            <a:r>
              <a:rPr lang="en-US" altLang="ko-KR" sz="1600" dirty="0"/>
              <a:t>PV-WT</a:t>
            </a:r>
            <a:r>
              <a:rPr lang="ko-KR" altLang="en-US" sz="1600" dirty="0"/>
              <a:t> 포트폴리오 효과 극대화</a:t>
            </a:r>
            <a:endParaRPr lang="en-US" altLang="ko-KR" sz="1600" dirty="0"/>
          </a:p>
          <a:p>
            <a:pPr marL="457200" lvl="1" indent="0">
              <a:buNone/>
            </a:pPr>
            <a:endParaRPr lang="en-US" altLang="ko-KR" sz="1000" dirty="0"/>
          </a:p>
          <a:p>
            <a:r>
              <a:rPr lang="en-US" altLang="ko-KR" sz="1800" b="1" dirty="0"/>
              <a:t>4-3. </a:t>
            </a:r>
            <a:r>
              <a:rPr lang="ko-KR" altLang="en-US" sz="1800" b="1" dirty="0"/>
              <a:t>판매 계약 형태의 다각화</a:t>
            </a:r>
            <a:endParaRPr lang="en-US" altLang="ko-KR" sz="1800" b="1" dirty="0"/>
          </a:p>
          <a:p>
            <a:pPr lvl="1"/>
            <a:r>
              <a:rPr lang="ko-KR" altLang="en-US" sz="1600" dirty="0"/>
              <a:t>시간범위를 다양하게 판매 계약 수립</a:t>
            </a:r>
            <a:endParaRPr lang="en-US" altLang="ko-KR" sz="1600" dirty="0"/>
          </a:p>
          <a:p>
            <a:pPr lvl="2"/>
            <a:r>
              <a:rPr lang="ko-KR" altLang="en-US" sz="1200" dirty="0"/>
              <a:t>하루 </a:t>
            </a:r>
            <a:r>
              <a:rPr lang="en-US" altLang="ko-KR" sz="1200" dirty="0"/>
              <a:t>24</a:t>
            </a:r>
            <a:r>
              <a:rPr lang="ko-KR" altLang="en-US" sz="1200" dirty="0"/>
              <a:t>시간 공급 </a:t>
            </a:r>
            <a:r>
              <a:rPr lang="en-US" altLang="ko-KR" sz="1200" dirty="0"/>
              <a:t>(</a:t>
            </a:r>
            <a:r>
              <a:rPr lang="ko-KR" altLang="en-US" sz="1200" dirty="0"/>
              <a:t>데이터센터</a:t>
            </a:r>
            <a:r>
              <a:rPr lang="en-US" altLang="ko-KR" sz="1200" dirty="0"/>
              <a:t>)</a:t>
            </a:r>
          </a:p>
          <a:p>
            <a:pPr lvl="2"/>
            <a:r>
              <a:rPr lang="ko-KR" altLang="en-US" sz="1200" dirty="0"/>
              <a:t>하루 </a:t>
            </a:r>
            <a:r>
              <a:rPr lang="en-US" altLang="ko-KR" sz="1200" dirty="0"/>
              <a:t>10</a:t>
            </a:r>
            <a:r>
              <a:rPr lang="ko-KR" altLang="en-US" sz="1200" dirty="0"/>
              <a:t>시간 공급 </a:t>
            </a:r>
            <a:r>
              <a:rPr lang="en-US" altLang="ko-KR" sz="1200" dirty="0"/>
              <a:t>(</a:t>
            </a:r>
            <a:r>
              <a:rPr lang="ko-KR" altLang="en-US" sz="1200" dirty="0"/>
              <a:t>산업단지</a:t>
            </a:r>
            <a:r>
              <a:rPr lang="en-US" altLang="ko-KR" sz="1200" dirty="0"/>
              <a:t>)</a:t>
            </a:r>
          </a:p>
          <a:p>
            <a:pPr lvl="1"/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84736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 bwMode="auto">
          <a:xfrm>
            <a:off x="478159" y="242257"/>
            <a:ext cx="5057795" cy="12464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4-2. </a:t>
            </a:r>
            <a:r>
              <a:rPr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전략 </a:t>
            </a:r>
            <a:r>
              <a:rPr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1: </a:t>
            </a:r>
            <a:r>
              <a:rPr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생산 시설 다각화</a:t>
            </a:r>
          </a:p>
          <a:p>
            <a:pPr>
              <a:spcBef>
                <a:spcPct val="50000"/>
              </a:spcBef>
            </a:pPr>
            <a:endParaRPr lang="ko-KR" altLang="en-US" sz="3000" dirty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5ADE40-26BC-5108-A14F-2CD3FC5F637C}"/>
              </a:ext>
            </a:extLst>
          </p:cNvPr>
          <p:cNvSpPr txBox="1">
            <a:spLocks/>
          </p:cNvSpPr>
          <p:nvPr/>
        </p:nvSpPr>
        <p:spPr>
          <a:xfrm>
            <a:off x="611559" y="998729"/>
            <a:ext cx="7965886" cy="553561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/>
              <a:t>WT </a:t>
            </a:r>
            <a:r>
              <a:rPr lang="ko-KR" altLang="en-US" sz="2000" b="1" dirty="0"/>
              <a:t>증설 시뮬레이션 수행 </a:t>
            </a:r>
            <a:r>
              <a:rPr lang="en-US" altLang="ko-KR" sz="2000" b="1" dirty="0"/>
              <a:t>(170MW </a:t>
            </a:r>
            <a:r>
              <a:rPr lang="en-US" altLang="ko-KR" sz="2000" b="1" dirty="0">
                <a:sym typeface="Wingdings" panose="05000000000000000000" pitchFamily="2" charset="2"/>
              </a:rPr>
              <a:t></a:t>
            </a:r>
            <a:r>
              <a:rPr lang="en-US" altLang="ko-KR" sz="2000" b="1" dirty="0"/>
              <a:t> 1000MW)</a:t>
            </a:r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r>
              <a:rPr lang="ko-KR" altLang="en-US" sz="1800" b="1" u="sng" dirty="0"/>
              <a:t>효과 </a:t>
            </a:r>
            <a:r>
              <a:rPr lang="en-US" altLang="ko-KR" sz="1800" b="1" u="sng" dirty="0"/>
              <a:t>1. </a:t>
            </a:r>
            <a:r>
              <a:rPr lang="ko-KR" altLang="en-US" sz="1800" b="1" u="sng" dirty="0"/>
              <a:t>포트폴리오 효과</a:t>
            </a:r>
            <a:endParaRPr lang="en-US" altLang="ko-KR" sz="1800" u="sng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lvl="1"/>
            <a:endParaRPr lang="en-US" altLang="ko-KR" sz="20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C231787-63D2-6441-62B2-E8E1A12D72E7}"/>
              </a:ext>
            </a:extLst>
          </p:cNvPr>
          <p:cNvGrpSpPr/>
          <p:nvPr/>
        </p:nvGrpSpPr>
        <p:grpSpPr>
          <a:xfrm>
            <a:off x="1691680" y="2168860"/>
            <a:ext cx="6075675" cy="4433133"/>
            <a:chOff x="1691680" y="2168860"/>
            <a:chExt cx="6075675" cy="443313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CBEE9B4-2001-41E7-8604-5B689B0FB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1680" y="2168860"/>
              <a:ext cx="6075675" cy="4433133"/>
            </a:xfrm>
            <a:prstGeom prst="rect">
              <a:avLst/>
            </a:prstGeom>
          </p:spPr>
        </p:pic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403174A3-39BF-002D-7ACF-CF3AE4C5C3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1760" y="5814265"/>
              <a:ext cx="0" cy="225025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350B9385-9B7A-D7C7-BD85-09ED945A94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7325" y="5814265"/>
              <a:ext cx="0" cy="225025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68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 bwMode="auto">
          <a:xfrm>
            <a:off x="478159" y="242257"/>
            <a:ext cx="5057795" cy="12464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4-2. </a:t>
            </a:r>
            <a:r>
              <a:rPr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전략 </a:t>
            </a:r>
            <a:r>
              <a:rPr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1: </a:t>
            </a:r>
            <a:r>
              <a:rPr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생산 시설 다각화</a:t>
            </a:r>
          </a:p>
          <a:p>
            <a:pPr>
              <a:spcBef>
                <a:spcPct val="50000"/>
              </a:spcBef>
            </a:pPr>
            <a:endParaRPr lang="ko-KR" altLang="en-US" sz="3000" dirty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5ADE40-26BC-5108-A14F-2CD3FC5F637C}"/>
              </a:ext>
            </a:extLst>
          </p:cNvPr>
          <p:cNvSpPr txBox="1">
            <a:spLocks/>
          </p:cNvSpPr>
          <p:nvPr/>
        </p:nvSpPr>
        <p:spPr>
          <a:xfrm>
            <a:off x="611559" y="998730"/>
            <a:ext cx="7965886" cy="265529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/>
              <a:t>WT </a:t>
            </a:r>
            <a:r>
              <a:rPr lang="ko-KR" altLang="en-US" sz="2000" b="1" dirty="0"/>
              <a:t>증설 시뮬레이션 수행 </a:t>
            </a:r>
            <a:r>
              <a:rPr lang="en-US" altLang="ko-KR" sz="2000" b="1" dirty="0"/>
              <a:t>(170MW </a:t>
            </a:r>
            <a:r>
              <a:rPr lang="en-US" altLang="ko-KR" sz="2000" b="1" dirty="0">
                <a:sym typeface="Wingdings" panose="05000000000000000000" pitchFamily="2" charset="2"/>
              </a:rPr>
              <a:t></a:t>
            </a:r>
            <a:r>
              <a:rPr lang="en-US" altLang="ko-KR" sz="2000" b="1" dirty="0"/>
              <a:t> 1000MW)</a:t>
            </a:r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r>
              <a:rPr lang="ko-KR" altLang="en-US" sz="1800" b="1" u="sng" dirty="0"/>
              <a:t>효과 </a:t>
            </a:r>
            <a:r>
              <a:rPr lang="en-US" altLang="ko-KR" sz="1800" b="1" u="sng" dirty="0"/>
              <a:t>2. </a:t>
            </a:r>
            <a:r>
              <a:rPr lang="ko-KR" altLang="en-US" sz="1800" b="1" u="sng" dirty="0"/>
              <a:t>필요 </a:t>
            </a:r>
            <a:r>
              <a:rPr lang="en-US" altLang="ko-KR" sz="1800" b="1" u="sng" dirty="0"/>
              <a:t>ESS </a:t>
            </a:r>
            <a:r>
              <a:rPr lang="ko-KR" altLang="en-US" sz="1800" b="1" u="sng" dirty="0"/>
              <a:t>용량 감소</a:t>
            </a:r>
            <a:endParaRPr lang="en-US" altLang="ko-KR" sz="1800" b="1" u="sng" dirty="0"/>
          </a:p>
          <a:p>
            <a:pPr marL="0" indent="0">
              <a:buNone/>
            </a:pPr>
            <a:endParaRPr lang="en-US" altLang="ko-KR" sz="1000" b="1" dirty="0"/>
          </a:p>
          <a:p>
            <a:r>
              <a:rPr lang="en-US" altLang="ko-KR" sz="2000" dirty="0"/>
              <a:t>ESS</a:t>
            </a:r>
            <a:r>
              <a:rPr lang="ko-KR" altLang="en-US" sz="2000" dirty="0"/>
              <a:t>용량</a:t>
            </a:r>
            <a:r>
              <a:rPr lang="en-US" altLang="ko-KR" sz="2000" dirty="0"/>
              <a:t>: 8000MWh → 3000MWh</a:t>
            </a:r>
            <a:br>
              <a:rPr lang="en-US" altLang="ko-KR" sz="2000" dirty="0"/>
            </a:br>
            <a:r>
              <a:rPr lang="en-US" altLang="ko-KR" sz="1200" dirty="0"/>
              <a:t>(PV 2950MW, </a:t>
            </a:r>
            <a:r>
              <a:rPr lang="ko-KR" altLang="en-US" sz="1200" dirty="0"/>
              <a:t>수요 </a:t>
            </a:r>
            <a:r>
              <a:rPr lang="en-US" altLang="ko-KR" sz="1200" dirty="0"/>
              <a:t>24</a:t>
            </a:r>
            <a:r>
              <a:rPr lang="ko-KR" altLang="en-US" sz="1200" dirty="0"/>
              <a:t>시간 </a:t>
            </a:r>
            <a:r>
              <a:rPr lang="en-US" altLang="ko-KR" sz="1200" dirty="0"/>
              <a:t>200MW/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 </a:t>
            </a:r>
            <a:r>
              <a:rPr lang="ko-KR" altLang="en-US" sz="1200" dirty="0"/>
              <a:t>공급</a:t>
            </a:r>
            <a:r>
              <a:rPr lang="en-US" altLang="ko-KR" sz="1200" dirty="0"/>
              <a:t>, 99% </a:t>
            </a:r>
            <a:r>
              <a:rPr lang="ko-KR" altLang="en-US" sz="1200" dirty="0" err="1"/>
              <a:t>수요충족률</a:t>
            </a:r>
            <a:r>
              <a:rPr lang="ko-KR" altLang="en-US" sz="1200" dirty="0"/>
              <a:t> 가정</a:t>
            </a:r>
            <a:r>
              <a:rPr lang="en-US" altLang="ko-KR" sz="1200" dirty="0"/>
              <a:t>)</a:t>
            </a:r>
          </a:p>
          <a:p>
            <a:pPr marL="914400" lvl="1" indent="-457200">
              <a:buAutoNum type="arabicPeriod"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1800" b="1" u="sng" dirty="0"/>
              <a:t>효과 </a:t>
            </a:r>
            <a:r>
              <a:rPr lang="en-US" altLang="ko-KR" sz="1800" b="1" u="sng" dirty="0"/>
              <a:t>3. </a:t>
            </a:r>
            <a:r>
              <a:rPr lang="ko-KR" altLang="en-US" sz="1800" b="1" u="sng" dirty="0"/>
              <a:t>필요 </a:t>
            </a:r>
            <a:r>
              <a:rPr lang="en-US" altLang="ko-KR" sz="1800" b="1" u="sng" dirty="0"/>
              <a:t>ESS </a:t>
            </a:r>
            <a:r>
              <a:rPr lang="ko-KR" altLang="en-US" sz="1800" b="1" u="sng" dirty="0"/>
              <a:t>용량 감소로 </a:t>
            </a:r>
            <a:r>
              <a:rPr lang="en-US" altLang="ko-KR" sz="1800" b="1" u="sng" dirty="0"/>
              <a:t>WT </a:t>
            </a:r>
            <a:r>
              <a:rPr lang="ko-KR" altLang="en-US" sz="1800" b="1" u="sng" dirty="0"/>
              <a:t>설치비용 커버</a:t>
            </a:r>
            <a:endParaRPr lang="en-US" altLang="ko-KR" sz="1800" u="sng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lvl="1"/>
            <a:endParaRPr lang="en-US" altLang="ko-KR" sz="20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CA7234E-A229-455D-BE63-2E85604774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670553"/>
              </p:ext>
            </p:extLst>
          </p:nvPr>
        </p:nvGraphicFramePr>
        <p:xfrm>
          <a:off x="1468900" y="4104075"/>
          <a:ext cx="5713390" cy="979932"/>
        </p:xfrm>
        <a:graphic>
          <a:graphicData uri="http://schemas.openxmlformats.org/drawingml/2006/table">
            <a:tbl>
              <a:tblPr/>
              <a:tblGrid>
                <a:gridCol w="1402318">
                  <a:extLst>
                    <a:ext uri="{9D8B030D-6E8A-4147-A177-3AD203B41FA5}">
                      <a16:colId xmlns:a16="http://schemas.microsoft.com/office/drawing/2014/main" val="2010384003"/>
                    </a:ext>
                  </a:extLst>
                </a:gridCol>
                <a:gridCol w="1077768">
                  <a:extLst>
                    <a:ext uri="{9D8B030D-6E8A-4147-A177-3AD203B41FA5}">
                      <a16:colId xmlns:a16="http://schemas.microsoft.com/office/drawing/2014/main" val="2299198765"/>
                    </a:ext>
                  </a:extLst>
                </a:gridCol>
                <a:gridCol w="1077768">
                  <a:extLst>
                    <a:ext uri="{9D8B030D-6E8A-4147-A177-3AD203B41FA5}">
                      <a16:colId xmlns:a16="http://schemas.microsoft.com/office/drawing/2014/main" val="3280219979"/>
                    </a:ext>
                  </a:extLst>
                </a:gridCol>
                <a:gridCol w="1077768">
                  <a:extLst>
                    <a:ext uri="{9D8B030D-6E8A-4147-A177-3AD203B41FA5}">
                      <a16:colId xmlns:a16="http://schemas.microsoft.com/office/drawing/2014/main" val="4070744795"/>
                    </a:ext>
                  </a:extLst>
                </a:gridCol>
                <a:gridCol w="1077768">
                  <a:extLst>
                    <a:ext uri="{9D8B030D-6E8A-4147-A177-3AD203B41FA5}">
                      <a16:colId xmlns:a16="http://schemas.microsoft.com/office/drawing/2014/main" val="2642552160"/>
                    </a:ext>
                  </a:extLst>
                </a:gridCol>
              </a:tblGrid>
              <a:tr h="2629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marL="64770" marR="64770" marT="18034" marB="180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effectLst/>
                          <a:latin typeface="맑은"/>
                          <a:ea typeface="맑은"/>
                        </a:rPr>
                        <a:t>Total</a:t>
                      </a:r>
                      <a:endParaRPr lang="ko-KR" altLang="en-US" sz="1100" b="0" kern="0" spc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spc="0" dirty="0">
                          <a:solidFill>
                            <a:srgbClr val="000000"/>
                          </a:solidFill>
                          <a:effectLst/>
                          <a:latin typeface="맑은"/>
                          <a:ea typeface="맑은"/>
                        </a:rPr>
                        <a:t>PV (2950MW)</a:t>
                      </a:r>
                      <a:endParaRPr lang="ko-KR" altLang="en-US" sz="1100" b="0" kern="0" spc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</a:rPr>
                        <a:t>WT</a:t>
                      </a:r>
                      <a:endParaRPr lang="ko-KR" altLang="en-US" sz="1100" b="0" kern="0" spc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effectLst/>
                          <a:latin typeface="맑은"/>
                          <a:ea typeface="맑은"/>
                        </a:rPr>
                        <a:t>ESS</a:t>
                      </a:r>
                      <a:endParaRPr lang="ko-KR" altLang="en-US" sz="1100" b="0" kern="0" spc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323525"/>
                  </a:ext>
                </a:extLst>
              </a:tr>
              <a:tr h="2829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spc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</a:rPr>
                        <a:t>WT 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</a:rPr>
                        <a:t>증설 전</a:t>
                      </a:r>
                      <a:endParaRPr lang="en-US" altLang="ko-KR" sz="1100" b="0" kern="0" spc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spc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</a:rPr>
                        <a:t>(170MW)</a:t>
                      </a:r>
                    </a:p>
                  </a:txBody>
                  <a:tcPr marL="64770" marR="64770" marT="18034" marB="180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맑은"/>
                          <a:ea typeface="맑은"/>
                        </a:rPr>
                        <a:t>8.5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"/>
                          <a:ea typeface="맑은"/>
                        </a:rPr>
                        <a:t>조원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"/>
                          <a:ea typeface="맑은"/>
                        </a:rPr>
                        <a:t>4.1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"/>
                          <a:ea typeface="맑은"/>
                        </a:rPr>
                        <a:t>조원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</a:rPr>
                        <a:t>0.4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</a:rPr>
                        <a:t>조원</a:t>
                      </a: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spc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</a:rPr>
                        <a:t>4.0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</a:rPr>
                        <a:t>조원</a:t>
                      </a:r>
                      <a:br>
                        <a:rPr lang="en-US" altLang="ko-KR" sz="1100" b="0" kern="0" spc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</a:rPr>
                      </a:b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</a:rPr>
                        <a:t>(8GW)</a:t>
                      </a:r>
                      <a:endParaRPr lang="en-US" sz="1100" b="0" kern="0" spc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2887606"/>
                  </a:ext>
                </a:extLst>
              </a:tr>
              <a:tr h="2829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spc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</a:rPr>
                        <a:t>WT 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</a:rPr>
                        <a:t>증설 후</a:t>
                      </a:r>
                      <a:endParaRPr lang="en-US" altLang="ko-KR" sz="1100" b="0" kern="0" spc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spc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</a:rPr>
                        <a:t>(1000MW)</a:t>
                      </a:r>
                    </a:p>
                  </a:txBody>
                  <a:tcPr marL="64770" marR="64770" marT="18034" marB="180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맑은"/>
                          <a:ea typeface="맑은"/>
                        </a:rPr>
                        <a:t>8.2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"/>
                          <a:ea typeface="맑은"/>
                        </a:rPr>
                        <a:t>조원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"/>
                          <a:ea typeface="맑은"/>
                        </a:rPr>
                        <a:t>4.1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"/>
                          <a:ea typeface="맑은"/>
                        </a:rPr>
                        <a:t>조원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</a:rPr>
                        <a:t>2.6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</a:rPr>
                        <a:t>조원</a:t>
                      </a: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spc="0" dirty="0">
                          <a:solidFill>
                            <a:srgbClr val="000000"/>
                          </a:solidFill>
                          <a:effectLst/>
                          <a:latin typeface="맑은"/>
                          <a:ea typeface="맑은"/>
                        </a:rPr>
                        <a:t>1.5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맑은"/>
                          <a:ea typeface="맑은"/>
                        </a:rPr>
                        <a:t>조원</a:t>
                      </a:r>
                      <a:br>
                        <a:rPr lang="en-US" altLang="ko-KR" sz="1100" b="0" kern="0" spc="0" dirty="0">
                          <a:solidFill>
                            <a:srgbClr val="000000"/>
                          </a:solidFill>
                          <a:effectLst/>
                          <a:latin typeface="맑은"/>
                          <a:ea typeface="맑은"/>
                        </a:rPr>
                      </a:b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</a:rPr>
                        <a:t>(3GW)</a:t>
                      </a:r>
                      <a:endParaRPr lang="en-US" sz="1100" b="0" kern="0" spc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887011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ADF50C-64AD-93EF-71A3-8645C1D1EBBC}"/>
              </a:ext>
            </a:extLst>
          </p:cNvPr>
          <p:cNvSpPr txBox="1"/>
          <p:nvPr/>
        </p:nvSpPr>
        <p:spPr>
          <a:xfrm>
            <a:off x="2996825" y="3744035"/>
            <a:ext cx="28183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표 </a:t>
            </a:r>
            <a:r>
              <a:rPr lang="en-US" altLang="ko-KR" sz="1200" dirty="0"/>
              <a:t>1. WT </a:t>
            </a:r>
            <a:r>
              <a:rPr lang="ko-KR" altLang="en-US" sz="1200" dirty="0"/>
              <a:t>증설 시 전체 비용 차감 효과</a:t>
            </a:r>
          </a:p>
        </p:txBody>
      </p:sp>
    </p:spTree>
    <p:extLst>
      <p:ext uri="{BB962C8B-B14F-4D97-AF65-F5344CB8AC3E}">
        <p14:creationId xmlns:p14="http://schemas.microsoft.com/office/powerpoint/2010/main" val="216173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AE6C4-05AC-9140-0E94-0EAC7679A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9B7A6F46-CC6C-B358-059E-1E4015E9D8AB}"/>
              </a:ext>
            </a:extLst>
          </p:cNvPr>
          <p:cNvSpPr txBox="1"/>
          <p:nvPr/>
        </p:nvSpPr>
        <p:spPr bwMode="auto">
          <a:xfrm>
            <a:off x="478159" y="242257"/>
            <a:ext cx="5057795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4-2. </a:t>
            </a:r>
            <a:r>
              <a:rPr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전략 </a:t>
            </a:r>
            <a:r>
              <a:rPr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1: </a:t>
            </a:r>
            <a:r>
              <a:rPr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생산 시설 다각화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내용 개체 틀 2">
                <a:extLst>
                  <a:ext uri="{FF2B5EF4-FFF2-40B4-BE49-F238E27FC236}">
                    <a16:creationId xmlns:a16="http://schemas.microsoft.com/office/drawing/2014/main" id="{4F24C49A-25AA-3A8D-9420-14712B78E0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59" y="998729"/>
                <a:ext cx="7695855" cy="5535615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sz="2000" b="1" dirty="0"/>
                  <a:t>(Appendix) </a:t>
                </a:r>
                <a:r>
                  <a:rPr lang="ko-KR" altLang="en-US" sz="2000" b="1" dirty="0"/>
                  <a:t>시뮬레이션 가정과 예시</a:t>
                </a:r>
                <a:endParaRPr lang="en-US" altLang="ko-KR" sz="2000" b="1" dirty="0"/>
              </a:p>
              <a:p>
                <a:pPr marL="0" indent="0">
                  <a:buNone/>
                </a:pPr>
                <a:endParaRPr lang="en-US" altLang="ko-KR" sz="1000" b="1" dirty="0"/>
              </a:p>
              <a:p>
                <a:pPr marL="0" indent="0">
                  <a:buNone/>
                </a:pPr>
                <a:r>
                  <a:rPr lang="en-US" altLang="ko-KR" sz="1800" dirty="0"/>
                  <a:t>1. </a:t>
                </a:r>
                <a:r>
                  <a:rPr lang="ko-KR" altLang="en-US" sz="1800" dirty="0"/>
                  <a:t>비용 가정</a:t>
                </a:r>
                <a:endParaRPr lang="en-US" altLang="ko-KR" sz="1800" dirty="0"/>
              </a:p>
              <a:p>
                <a:r>
                  <a:rPr lang="ko-KR" altLang="en-US" sz="1400" dirty="0"/>
                  <a:t>설치단가</a:t>
                </a:r>
                <a:r>
                  <a:rPr lang="en-US" altLang="ko-KR" sz="1400" dirty="0"/>
                  <a:t> = </a:t>
                </a:r>
                <a:r>
                  <a:rPr lang="ko-KR" altLang="en-US" sz="1400" dirty="0"/>
                  <a:t>직접비</a:t>
                </a:r>
                <a:r>
                  <a:rPr lang="en-US" altLang="ko-KR" sz="1400" dirty="0"/>
                  <a:t>(</a:t>
                </a:r>
                <a:r>
                  <a:rPr lang="ko-KR" altLang="en-US" sz="1400" dirty="0"/>
                  <a:t>모듈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토목공사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전기공사 등</a:t>
                </a:r>
                <a:r>
                  <a:rPr lang="en-US" altLang="ko-KR" sz="1400" dirty="0"/>
                  <a:t>) + </a:t>
                </a:r>
                <a:r>
                  <a:rPr lang="ko-KR" altLang="en-US" sz="1400" dirty="0"/>
                  <a:t>간접비</a:t>
                </a:r>
                <a:r>
                  <a:rPr lang="en-US" altLang="ko-KR" sz="1400" dirty="0"/>
                  <a:t>(</a:t>
                </a:r>
                <a:r>
                  <a:rPr lang="ko-KR" altLang="en-US" sz="1400" dirty="0"/>
                  <a:t>설계감리</a:t>
                </a:r>
                <a:r>
                  <a:rPr lang="en-US" altLang="ko-KR" sz="1400" dirty="0"/>
                  <a:t>,</a:t>
                </a:r>
                <a:r>
                  <a:rPr lang="ko-KR" altLang="en-US" sz="1400" dirty="0"/>
                  <a:t> 인허가 등</a:t>
                </a:r>
                <a:r>
                  <a:rPr lang="en-US" altLang="ko-KR" sz="1400" dirty="0"/>
                  <a:t>)</a:t>
                </a:r>
              </a:p>
              <a:p>
                <a:endParaRPr lang="en-US" altLang="ko-KR" sz="1600" dirty="0"/>
              </a:p>
              <a:p>
                <a:endParaRPr lang="en-US" altLang="ko-KR" sz="1600" dirty="0"/>
              </a:p>
              <a:p>
                <a:pPr marL="0" indent="0">
                  <a:buNone/>
                </a:pPr>
                <a:endParaRPr lang="en-US" altLang="ko-KR" sz="2000" dirty="0"/>
              </a:p>
              <a:p>
                <a:pPr marL="0" indent="0">
                  <a:buNone/>
                </a:pPr>
                <a:r>
                  <a:rPr lang="en-US" altLang="ko-KR" sz="1800" dirty="0"/>
                  <a:t>2. </a:t>
                </a:r>
                <a:r>
                  <a:rPr lang="ko-KR" altLang="en-US" sz="1800" dirty="0"/>
                  <a:t>발전량 예측 및 시뮬레이션</a:t>
                </a:r>
                <a:endParaRPr lang="en-US" altLang="ko-KR" sz="1800" dirty="0"/>
              </a:p>
              <a:p>
                <a:r>
                  <a:rPr lang="en-US" altLang="ko-KR" sz="1400" dirty="0"/>
                  <a:t>Data </a:t>
                </a:r>
                <a:r>
                  <a:rPr lang="ko-KR" altLang="en-US" sz="1400" dirty="0"/>
                  <a:t>기반 연간 시간대별 </a:t>
                </a:r>
                <a:r>
                  <a:rPr lang="en-US" altLang="ko-KR" sz="1400" dirty="0"/>
                  <a:t>PV-WT </a:t>
                </a:r>
                <a:r>
                  <a:rPr lang="ko-KR" altLang="en-US" sz="1400" dirty="0"/>
                  <a:t>발전량 예측 모델</a:t>
                </a:r>
                <a:endParaRPr lang="en-US" altLang="ko-KR" sz="1400" dirty="0"/>
              </a:p>
              <a:p>
                <a:pPr marL="857250" lvl="1" indent="-457200"/>
                <a:r>
                  <a:rPr lang="en-US" altLang="ko-KR" sz="1200" dirty="0"/>
                  <a:t>PV data </a:t>
                </a:r>
                <a:r>
                  <a:rPr lang="ko-KR" altLang="en-US" sz="1200" dirty="0"/>
                  <a:t>활용</a:t>
                </a:r>
                <a:r>
                  <a:rPr lang="en-US" altLang="ko-KR" sz="1200" dirty="0"/>
                  <a:t>: 2023</a:t>
                </a:r>
                <a:r>
                  <a:rPr lang="ko-KR" altLang="en-US" sz="1200" dirty="0"/>
                  <a:t>년</a:t>
                </a:r>
                <a:r>
                  <a:rPr lang="en-US" altLang="ko-KR" sz="1200" dirty="0"/>
                  <a:t> </a:t>
                </a:r>
                <a:r>
                  <a:rPr lang="ko-KR" altLang="en-US" sz="1200" dirty="0"/>
                  <a:t>영암군 내 타 태양광 발전소</a:t>
                </a:r>
                <a:r>
                  <a:rPr lang="en-US" altLang="ko-KR" sz="1200" dirty="0"/>
                  <a:t>(0.9MW)</a:t>
                </a:r>
              </a:p>
              <a:p>
                <a:pPr marL="857250" lvl="1" indent="-457200"/>
                <a:r>
                  <a:rPr lang="en-US" altLang="ko-KR" sz="1200" dirty="0"/>
                  <a:t>WT data </a:t>
                </a:r>
                <a:r>
                  <a:rPr lang="ko-KR" altLang="en-US" sz="1200" dirty="0"/>
                  <a:t>활용</a:t>
                </a:r>
                <a:r>
                  <a:rPr lang="en-US" altLang="ko-KR" sz="1200" dirty="0"/>
                  <a:t>: 2023</a:t>
                </a:r>
                <a:r>
                  <a:rPr lang="ko-KR" altLang="en-US" sz="1200" dirty="0"/>
                  <a:t>년 장흥군 병무산일대 풍력발전소 </a:t>
                </a:r>
                <a:r>
                  <a:rPr lang="en-US" altLang="ko-KR" sz="1200" dirty="0"/>
                  <a:t>(18MW) </a:t>
                </a:r>
              </a:p>
              <a:p>
                <a:pPr marL="857250" lvl="1" indent="-457200"/>
                <a:r>
                  <a:rPr lang="ko-KR" altLang="en-US" sz="1200" dirty="0"/>
                  <a:t>기상청 영암지역 기상 데이터 활용</a:t>
                </a:r>
                <a:endParaRPr lang="en-US" altLang="ko-KR" sz="1200" dirty="0"/>
              </a:p>
              <a:p>
                <a:pPr marL="857250" lvl="1" indent="-457200"/>
                <a:r>
                  <a:rPr lang="en-US" altLang="ko-KR" sz="1200" dirty="0"/>
                  <a:t>365</a:t>
                </a:r>
                <a:r>
                  <a:rPr lang="ko-KR" altLang="en-US" sz="1200" dirty="0" err="1"/>
                  <a:t>일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200" dirty="0"/>
                  <a:t>24</a:t>
                </a:r>
                <a:r>
                  <a:rPr lang="ko-KR" altLang="en-US" sz="1200" dirty="0"/>
                  <a:t>시간 발전 시뮬레이션 예시</a:t>
                </a:r>
                <a:r>
                  <a:rPr lang="en-US" altLang="ko-KR" sz="1200" dirty="0"/>
                  <a:t>:</a:t>
                </a:r>
              </a:p>
            </p:txBody>
          </p:sp>
        </mc:Choice>
        <mc:Fallback>
          <p:sp>
            <p:nvSpPr>
              <p:cNvPr id="32" name="내용 개체 틀 2">
                <a:extLst>
                  <a:ext uri="{FF2B5EF4-FFF2-40B4-BE49-F238E27FC236}">
                    <a16:creationId xmlns:a16="http://schemas.microsoft.com/office/drawing/2014/main" id="{4F24C49A-25AA-3A8D-9420-14712B78E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59" y="998729"/>
                <a:ext cx="7695855" cy="5535615"/>
              </a:xfrm>
              <a:prstGeom prst="rect">
                <a:avLst/>
              </a:prstGeom>
              <a:blipFill>
                <a:blip r:embed="rId3"/>
                <a:stretch>
                  <a:fillRect l="-792" t="-6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808C783-2D7C-0A6F-E2DB-FF6A1C219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801037"/>
              </p:ext>
            </p:extLst>
          </p:nvPr>
        </p:nvGraphicFramePr>
        <p:xfrm>
          <a:off x="2726795" y="2258870"/>
          <a:ext cx="3892932" cy="3718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97644">
                  <a:extLst>
                    <a:ext uri="{9D8B030D-6E8A-4147-A177-3AD203B41FA5}">
                      <a16:colId xmlns:a16="http://schemas.microsoft.com/office/drawing/2014/main" val="4195772055"/>
                    </a:ext>
                  </a:extLst>
                </a:gridCol>
                <a:gridCol w="1297644">
                  <a:extLst>
                    <a:ext uri="{9D8B030D-6E8A-4147-A177-3AD203B41FA5}">
                      <a16:colId xmlns:a16="http://schemas.microsoft.com/office/drawing/2014/main" val="1283071452"/>
                    </a:ext>
                  </a:extLst>
                </a:gridCol>
                <a:gridCol w="1297644">
                  <a:extLst>
                    <a:ext uri="{9D8B030D-6E8A-4147-A177-3AD203B41FA5}">
                      <a16:colId xmlns:a16="http://schemas.microsoft.com/office/drawing/2014/main" val="2344256468"/>
                    </a:ext>
                  </a:extLst>
                </a:gridCol>
              </a:tblGrid>
              <a:tr h="1586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effectLst/>
                        </a:rPr>
                        <a:t>PV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effectLst/>
                        </a:rPr>
                        <a:t>WT (</a:t>
                      </a:r>
                      <a:r>
                        <a:rPr lang="ko-KR" altLang="en-US" sz="1100" b="0" u="none" strike="noStrike" dirty="0">
                          <a:effectLst/>
                        </a:rPr>
                        <a:t>육상</a:t>
                      </a:r>
                      <a:r>
                        <a:rPr lang="en-US" altLang="ko-KR" sz="1100" b="0" u="none" strike="noStrike" dirty="0">
                          <a:effectLst/>
                        </a:rPr>
                        <a:t>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effectLst/>
                        </a:rPr>
                        <a:t>ESS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826150"/>
                  </a:ext>
                </a:extLst>
              </a:tr>
              <a:tr h="1978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억원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/MW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effectLst/>
                        </a:rPr>
                        <a:t>26</a:t>
                      </a:r>
                      <a:r>
                        <a:rPr lang="ko-KR" altLang="en-US" sz="1100" b="0" u="none" strike="noStrike" dirty="0">
                          <a:effectLst/>
                        </a:rPr>
                        <a:t>억원</a:t>
                      </a:r>
                      <a:r>
                        <a:rPr lang="en-US" altLang="ko-KR" sz="1100" b="0" u="none" strike="noStrike" dirty="0">
                          <a:effectLst/>
                        </a:rPr>
                        <a:t>/</a:t>
                      </a:r>
                      <a:r>
                        <a:rPr lang="en-US" sz="1100" b="0" u="none" strike="noStrike" dirty="0">
                          <a:effectLst/>
                        </a:rPr>
                        <a:t>MW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effectLst/>
                        </a:rPr>
                        <a:t>5</a:t>
                      </a:r>
                      <a:r>
                        <a:rPr lang="ko-KR" altLang="en-US" sz="1100" b="0" u="none" strike="noStrike" dirty="0">
                          <a:effectLst/>
                        </a:rPr>
                        <a:t>억원</a:t>
                      </a:r>
                      <a:r>
                        <a:rPr lang="en-US" altLang="ko-KR" sz="1100" b="0" u="none" strike="noStrike" dirty="0">
                          <a:effectLst/>
                        </a:rPr>
                        <a:t>/</a:t>
                      </a:r>
                      <a:r>
                        <a:rPr lang="en-US" sz="1100" b="0" u="none" strike="noStrike" dirty="0">
                          <a:effectLst/>
                        </a:rPr>
                        <a:t>MWh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412916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4BBF07E-9C00-2508-9DA4-061E1B489447}"/>
              </a:ext>
            </a:extLst>
          </p:cNvPr>
          <p:cNvSpPr txBox="1"/>
          <p:nvPr/>
        </p:nvSpPr>
        <p:spPr>
          <a:xfrm>
            <a:off x="2636785" y="2654409"/>
            <a:ext cx="549061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700" dirty="0"/>
              <a:t>참조</a:t>
            </a:r>
            <a:r>
              <a:rPr lang="en-US" altLang="ko-KR" sz="700" dirty="0"/>
              <a:t>: </a:t>
            </a:r>
            <a:r>
              <a:rPr lang="ko-KR" altLang="en-US" sz="700" dirty="0"/>
              <a:t>에너지경제연구원</a:t>
            </a:r>
            <a:r>
              <a:rPr lang="en-US" altLang="ko-KR" sz="700" dirty="0"/>
              <a:t>, 2023 </a:t>
            </a:r>
            <a:r>
              <a:rPr lang="ko-KR" altLang="en-US" sz="700" dirty="0"/>
              <a:t>재생에너지 공급확대를 위한 중장기 발전단가</a:t>
            </a:r>
            <a:r>
              <a:rPr lang="en-US" altLang="ko-KR" sz="700" dirty="0"/>
              <a:t>(LCOE)</a:t>
            </a:r>
            <a:r>
              <a:rPr lang="ko-KR" altLang="en-US" sz="700" dirty="0"/>
              <a:t>전망 시스템구축 및 운영</a:t>
            </a:r>
            <a:endParaRPr lang="en-US" altLang="ko-KR" sz="105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75751C9-91BB-456A-9132-A4715F2900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61793"/>
              </p:ext>
            </p:extLst>
          </p:nvPr>
        </p:nvGraphicFramePr>
        <p:xfrm>
          <a:off x="1466655" y="4793378"/>
          <a:ext cx="6165684" cy="1515942"/>
        </p:xfrm>
        <a:graphic>
          <a:graphicData uri="http://schemas.openxmlformats.org/drawingml/2006/table">
            <a:tbl>
              <a:tblPr/>
              <a:tblGrid>
                <a:gridCol w="1080120">
                  <a:extLst>
                    <a:ext uri="{9D8B030D-6E8A-4147-A177-3AD203B41FA5}">
                      <a16:colId xmlns:a16="http://schemas.microsoft.com/office/drawing/2014/main" val="1916538517"/>
                    </a:ext>
                  </a:extLst>
                </a:gridCol>
                <a:gridCol w="1271391">
                  <a:extLst>
                    <a:ext uri="{9D8B030D-6E8A-4147-A177-3AD203B41FA5}">
                      <a16:colId xmlns:a16="http://schemas.microsoft.com/office/drawing/2014/main" val="1839419244"/>
                    </a:ext>
                  </a:extLst>
                </a:gridCol>
                <a:gridCol w="1271391">
                  <a:extLst>
                    <a:ext uri="{9D8B030D-6E8A-4147-A177-3AD203B41FA5}">
                      <a16:colId xmlns:a16="http://schemas.microsoft.com/office/drawing/2014/main" val="1286271657"/>
                    </a:ext>
                  </a:extLst>
                </a:gridCol>
                <a:gridCol w="1271391">
                  <a:extLst>
                    <a:ext uri="{9D8B030D-6E8A-4147-A177-3AD203B41FA5}">
                      <a16:colId xmlns:a16="http://schemas.microsoft.com/office/drawing/2014/main" val="3696076568"/>
                    </a:ext>
                  </a:extLst>
                </a:gridCol>
                <a:gridCol w="1271391">
                  <a:extLst>
                    <a:ext uri="{9D8B030D-6E8A-4147-A177-3AD203B41FA5}">
                      <a16:colId xmlns:a16="http://schemas.microsoft.com/office/drawing/2014/main" val="4244757442"/>
                    </a:ext>
                  </a:extLst>
                </a:gridCol>
              </a:tblGrid>
              <a:tr h="214584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일시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PV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발전량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(</a:t>
                      </a:r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MWh)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WT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발전량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(</a:t>
                      </a:r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MWh)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수요 전력량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(</a:t>
                      </a:r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MWh)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ESS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충전 상태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(MWh)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470738"/>
                  </a:ext>
                </a:extLst>
              </a:tr>
              <a:tr h="25686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월</a:t>
                      </a:r>
                      <a:r>
                        <a:rPr lang="en-US" altLang="ko-KR" sz="900" kern="0" spc="0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sz="900" kern="0" spc="0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일</a:t>
                      </a:r>
                      <a:r>
                        <a:rPr lang="en-US" sz="900" kern="0" spc="0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09:00</a:t>
                      </a:r>
                      <a:endParaRPr lang="en-US" sz="900" kern="0" spc="0" dirty="0">
                        <a:solidFill>
                          <a:schemeClr val="tx1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806.7</a:t>
                      </a:r>
                      <a:endParaRPr lang="en-US" sz="900" kern="0" spc="0" dirty="0">
                        <a:solidFill>
                          <a:schemeClr val="tx1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33.4</a:t>
                      </a:r>
                      <a:endParaRPr lang="en-US" sz="900" kern="0" spc="0" dirty="0">
                        <a:solidFill>
                          <a:schemeClr val="tx1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200</a:t>
                      </a:r>
                      <a:endParaRPr lang="en-US" sz="900" kern="0" spc="0" dirty="0">
                        <a:solidFill>
                          <a:schemeClr val="tx1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500</a:t>
                      </a:r>
                      <a:endParaRPr lang="en-US" sz="900" kern="0" spc="0" dirty="0">
                        <a:solidFill>
                          <a:schemeClr val="tx1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7752248"/>
                  </a:ext>
                </a:extLst>
              </a:tr>
              <a:tr h="25686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월 </a:t>
                      </a:r>
                      <a:r>
                        <a:rPr lang="en-US" altLang="ko-KR" sz="900" kern="0" spc="0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일</a:t>
                      </a:r>
                      <a:r>
                        <a:rPr lang="en-US" sz="900" kern="0" spc="0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10:00</a:t>
                      </a:r>
                      <a:endParaRPr lang="en-US" sz="900" kern="0" spc="0" dirty="0">
                        <a:solidFill>
                          <a:schemeClr val="tx1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1781.9</a:t>
                      </a:r>
                      <a:endParaRPr lang="en-US" sz="900" kern="0" spc="0" dirty="0">
                        <a:solidFill>
                          <a:schemeClr val="tx1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37.2</a:t>
                      </a:r>
                      <a:endParaRPr lang="en-US" sz="900" kern="0" spc="0" dirty="0">
                        <a:solidFill>
                          <a:schemeClr val="tx1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200</a:t>
                      </a:r>
                      <a:endParaRPr lang="en-US" sz="900" kern="0" spc="0" dirty="0">
                        <a:solidFill>
                          <a:schemeClr val="tx1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500</a:t>
                      </a:r>
                      <a:endParaRPr lang="en-US" sz="900" kern="0" spc="0" dirty="0">
                        <a:solidFill>
                          <a:schemeClr val="tx1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4597366"/>
                  </a:ext>
                </a:extLst>
              </a:tr>
              <a:tr h="25686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〯</a:t>
                      </a:r>
                      <a:endParaRPr lang="en-US" sz="900" b="1" kern="0" spc="0" dirty="0">
                        <a:solidFill>
                          <a:schemeClr val="tx1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〯</a:t>
                      </a:r>
                      <a:endParaRPr lang="en-US" altLang="ko-KR" sz="900" b="1" kern="0" spc="0" dirty="0">
                        <a:solidFill>
                          <a:schemeClr val="tx1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〯</a:t>
                      </a:r>
                      <a:endParaRPr lang="en-US" altLang="ko-KR" sz="900" b="1" kern="0" spc="0" dirty="0">
                        <a:solidFill>
                          <a:schemeClr val="tx1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〯</a:t>
                      </a:r>
                      <a:endParaRPr lang="en-US" altLang="ko-KR" sz="900" b="1" kern="0" spc="0" dirty="0">
                        <a:solidFill>
                          <a:schemeClr val="tx1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〯</a:t>
                      </a:r>
                      <a:endParaRPr lang="en-US" altLang="ko-KR" sz="900" b="1" kern="0" spc="0" dirty="0">
                        <a:solidFill>
                          <a:schemeClr val="tx1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6695530"/>
                  </a:ext>
                </a:extLst>
              </a:tr>
              <a:tr h="25837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12</a:t>
                      </a: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월 </a:t>
                      </a:r>
                      <a:r>
                        <a:rPr lang="en-US" altLang="ko-KR" sz="900" kern="0" spc="0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31</a:t>
                      </a: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일 </a:t>
                      </a:r>
                      <a:r>
                        <a:rPr lang="en-US" sz="900" kern="0" spc="0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23:00</a:t>
                      </a:r>
                      <a:endParaRPr lang="en-US" sz="900" kern="0" spc="0" dirty="0">
                        <a:solidFill>
                          <a:schemeClr val="tx1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0.1</a:t>
                      </a:r>
                      <a:endParaRPr lang="en-US" sz="900" kern="0" spc="0" dirty="0">
                        <a:solidFill>
                          <a:schemeClr val="tx1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50.1</a:t>
                      </a:r>
                      <a:endParaRPr lang="en-US" sz="900" kern="0" spc="0" dirty="0">
                        <a:solidFill>
                          <a:schemeClr val="tx1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200</a:t>
                      </a:r>
                      <a:endParaRPr lang="en-US" sz="900" kern="0" spc="0" dirty="0">
                        <a:solidFill>
                          <a:schemeClr val="tx1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500</a:t>
                      </a:r>
                      <a:endParaRPr lang="en-US" sz="900" kern="0" spc="0" dirty="0">
                        <a:solidFill>
                          <a:schemeClr val="tx1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5865220"/>
                  </a:ext>
                </a:extLst>
              </a:tr>
              <a:tr h="25837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12</a:t>
                      </a: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월 </a:t>
                      </a:r>
                      <a:r>
                        <a:rPr lang="en-US" sz="900" kern="0" spc="0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31</a:t>
                      </a: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일</a:t>
                      </a:r>
                      <a:r>
                        <a:rPr lang="en-US" sz="900" kern="0" spc="0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24:00</a:t>
                      </a:r>
                      <a:endParaRPr lang="en-US" sz="900" kern="0" spc="0" dirty="0">
                        <a:solidFill>
                          <a:schemeClr val="tx1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0.1</a:t>
                      </a:r>
                      <a:endParaRPr lang="en-US" sz="900" kern="0" spc="0" dirty="0">
                        <a:solidFill>
                          <a:schemeClr val="tx1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53.5</a:t>
                      </a:r>
                      <a:endParaRPr lang="en-US" sz="900" kern="0" spc="0" dirty="0">
                        <a:solidFill>
                          <a:schemeClr val="tx1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200</a:t>
                      </a:r>
                      <a:endParaRPr lang="en-US" sz="900" kern="0" spc="0" dirty="0">
                        <a:solidFill>
                          <a:schemeClr val="tx1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350.2</a:t>
                      </a:r>
                      <a:endParaRPr lang="en-US" sz="900" kern="0" spc="0" dirty="0">
                        <a:solidFill>
                          <a:schemeClr val="tx1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7539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432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EE169-D2C3-69C9-78F1-6E9980434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45012A20-ED05-01F7-2003-7E8950EA4D10}"/>
              </a:ext>
            </a:extLst>
          </p:cNvPr>
          <p:cNvSpPr txBox="1"/>
          <p:nvPr/>
        </p:nvSpPr>
        <p:spPr bwMode="auto">
          <a:xfrm>
            <a:off x="478159" y="242257"/>
            <a:ext cx="5889754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4-3. </a:t>
            </a:r>
            <a:r>
              <a:rPr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전략 </a:t>
            </a:r>
            <a:r>
              <a:rPr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2: </a:t>
            </a:r>
            <a:r>
              <a:rPr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판매 계약 형태 다각화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3D2CE7-A013-0ED8-1DC9-481FF0680C3E}"/>
              </a:ext>
            </a:extLst>
          </p:cNvPr>
          <p:cNvSpPr txBox="1">
            <a:spLocks/>
          </p:cNvSpPr>
          <p:nvPr/>
        </p:nvSpPr>
        <p:spPr>
          <a:xfrm>
            <a:off x="611559" y="998729"/>
            <a:ext cx="8415936" cy="553561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/>
              <a:t>판매 계약 형태 다각화 시뮬레이션 </a:t>
            </a:r>
            <a:r>
              <a:rPr lang="en-US" altLang="ko-KR" sz="1800" dirty="0"/>
              <a:t>(PV 2950MW, WT 1000MW)</a:t>
            </a:r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1100" b="1" dirty="0"/>
          </a:p>
          <a:p>
            <a:pPr marL="0" indent="0">
              <a:buNone/>
            </a:pPr>
            <a:endParaRPr lang="en-US" altLang="ko-KR" sz="1000" b="1" dirty="0"/>
          </a:p>
          <a:p>
            <a:pPr marL="0" indent="0">
              <a:buNone/>
            </a:pPr>
            <a:r>
              <a:rPr lang="ko-KR" altLang="en-US" sz="1800" b="1" dirty="0"/>
              <a:t>효과 </a:t>
            </a:r>
            <a:r>
              <a:rPr lang="en-US" altLang="ko-KR" sz="1800" b="1" dirty="0"/>
              <a:t>1. </a:t>
            </a:r>
            <a:r>
              <a:rPr lang="ko-KR" altLang="en-US" sz="1800" b="1" dirty="0"/>
              <a:t>필요 </a:t>
            </a:r>
            <a:r>
              <a:rPr lang="en-US" altLang="ko-KR" sz="1800" b="1" dirty="0"/>
              <a:t>ESS </a:t>
            </a:r>
            <a:r>
              <a:rPr lang="ko-KR" altLang="en-US" sz="1800" b="1" dirty="0"/>
              <a:t>용량 감소</a:t>
            </a:r>
            <a:endParaRPr lang="en-US" altLang="ko-KR" sz="1800" b="1" dirty="0"/>
          </a:p>
          <a:p>
            <a:pPr lvl="1"/>
            <a:r>
              <a:rPr lang="en-US" altLang="ko-KR" sz="1600" dirty="0"/>
              <a:t>ESS</a:t>
            </a:r>
            <a:r>
              <a:rPr lang="ko-KR" altLang="en-US" sz="1600" dirty="0"/>
              <a:t>용량</a:t>
            </a:r>
            <a:r>
              <a:rPr lang="en-US" altLang="ko-KR" sz="1600" dirty="0"/>
              <a:t>: 4,000MWh → 3,750MWh </a:t>
            </a:r>
          </a:p>
          <a:p>
            <a:pPr marL="0" indent="0">
              <a:buNone/>
            </a:pPr>
            <a:endParaRPr lang="en-US" altLang="ko-KR" sz="1000" b="1" dirty="0"/>
          </a:p>
          <a:p>
            <a:pPr marL="0" indent="0">
              <a:buNone/>
            </a:pPr>
            <a:r>
              <a:rPr lang="ko-KR" altLang="en-US" sz="1800" b="1" dirty="0"/>
              <a:t>효과 </a:t>
            </a:r>
            <a:r>
              <a:rPr lang="en-US" altLang="ko-KR" sz="1800" b="1" dirty="0"/>
              <a:t>2. </a:t>
            </a:r>
            <a:r>
              <a:rPr lang="ko-KR" altLang="en-US" sz="1800" b="1" dirty="0"/>
              <a:t>매출액 증대 및 잉여 전력량 감소</a:t>
            </a:r>
            <a:endParaRPr lang="en-US" altLang="ko-KR" sz="1800" b="1" dirty="0"/>
          </a:p>
          <a:p>
            <a:pPr lvl="1"/>
            <a:r>
              <a:rPr lang="ko-KR" altLang="en-US" sz="1600" dirty="0"/>
              <a:t>매출액</a:t>
            </a:r>
            <a:r>
              <a:rPr lang="en-US" altLang="ko-KR" sz="1600" dirty="0"/>
              <a:t>: 3,388</a:t>
            </a:r>
            <a:r>
              <a:rPr lang="ko-KR" altLang="en-US" sz="1600" dirty="0"/>
              <a:t>억원</a:t>
            </a:r>
            <a:r>
              <a:rPr lang="en-US" altLang="ko-KR" sz="1600" dirty="0"/>
              <a:t> → 4,386</a:t>
            </a:r>
            <a:r>
              <a:rPr lang="ko-KR" altLang="en-US" sz="1600" dirty="0"/>
              <a:t>억원</a:t>
            </a:r>
            <a:r>
              <a:rPr lang="en-US" altLang="ko-KR" sz="1600" dirty="0"/>
              <a:t> </a:t>
            </a:r>
            <a:endParaRPr lang="en-US" altLang="ko-KR" sz="1100" dirty="0"/>
          </a:p>
          <a:p>
            <a:pPr lvl="1"/>
            <a:r>
              <a:rPr lang="ko-KR" altLang="en-US" sz="1600" dirty="0"/>
              <a:t>잉여 전력량</a:t>
            </a:r>
            <a:r>
              <a:rPr lang="en-US" altLang="ko-KR" sz="1600" dirty="0"/>
              <a:t>: 4,132GWh → 3,692GWh </a:t>
            </a:r>
          </a:p>
          <a:p>
            <a:pPr lvl="1"/>
            <a:r>
              <a:rPr lang="en-US" altLang="ko-KR" sz="1100" dirty="0"/>
              <a:t>(</a:t>
            </a:r>
            <a:r>
              <a:rPr lang="ko-KR" altLang="en-US" sz="1100" dirty="0"/>
              <a:t>잉여 전력량 없이 발전량을 전부 판매 시</a:t>
            </a:r>
            <a:r>
              <a:rPr lang="en-US" altLang="ko-KR" sz="1100" dirty="0"/>
              <a:t>,</a:t>
            </a:r>
            <a:r>
              <a:rPr lang="ko-KR" altLang="en-US" sz="1100" dirty="0"/>
              <a:t> 연 매출액 약 </a:t>
            </a:r>
            <a:r>
              <a:rPr lang="en-US" altLang="ko-KR" sz="1100" dirty="0"/>
              <a:t>1</a:t>
            </a:r>
            <a:r>
              <a:rPr lang="ko-KR" altLang="en-US" sz="1100" dirty="0"/>
              <a:t>조원 추정</a:t>
            </a:r>
            <a:r>
              <a:rPr lang="en-US" altLang="ko-KR" sz="1100" dirty="0"/>
              <a:t>)</a:t>
            </a:r>
          </a:p>
          <a:p>
            <a:pPr marL="0" indent="0">
              <a:buNone/>
            </a:pPr>
            <a:endParaRPr lang="en-US" altLang="ko-KR" sz="1800" b="1" dirty="0"/>
          </a:p>
          <a:p>
            <a:pPr marL="0" indent="0">
              <a:buNone/>
            </a:pPr>
            <a:endParaRPr lang="en-US" altLang="ko-KR" sz="1800" b="1" dirty="0"/>
          </a:p>
          <a:p>
            <a:pPr marL="0" indent="0">
              <a:buNone/>
            </a:pPr>
            <a:r>
              <a:rPr lang="en-US" altLang="ko-KR" sz="1800" b="1" dirty="0"/>
              <a:t>     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lvl="1"/>
            <a:endParaRPr lang="en-US" altLang="ko-KR" sz="2000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03B6B3B-8E7E-7153-0C97-2AC9F9C8CEE4}"/>
              </a:ext>
            </a:extLst>
          </p:cNvPr>
          <p:cNvGrpSpPr/>
          <p:nvPr/>
        </p:nvGrpSpPr>
        <p:grpSpPr>
          <a:xfrm>
            <a:off x="0" y="1448780"/>
            <a:ext cx="9144000" cy="3117620"/>
            <a:chOff x="-13875" y="1448780"/>
            <a:chExt cx="9144000" cy="3117620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A898991A-ED81-8867-A968-C8C0C830E1E2}"/>
                </a:ext>
              </a:extLst>
            </p:cNvPr>
            <p:cNvGrpSpPr/>
            <p:nvPr/>
          </p:nvGrpSpPr>
          <p:grpSpPr>
            <a:xfrm>
              <a:off x="1340121" y="1448780"/>
              <a:ext cx="7393443" cy="314486"/>
              <a:chOff x="1340121" y="1448780"/>
              <a:chExt cx="7393443" cy="314486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A1C39CE-A339-10AE-2A53-B338769D671C}"/>
                  </a:ext>
                </a:extLst>
              </p:cNvPr>
              <p:cNvSpPr txBox="1"/>
              <p:nvPr/>
            </p:nvSpPr>
            <p:spPr>
              <a:xfrm>
                <a:off x="1340121" y="1448780"/>
                <a:ext cx="264681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400" b="1" dirty="0"/>
                  <a:t>시나리오 </a:t>
                </a:r>
                <a:r>
                  <a:rPr lang="en-US" altLang="ko-KR" sz="1400" b="1" dirty="0"/>
                  <a:t>1 (</a:t>
                </a:r>
                <a:r>
                  <a:rPr lang="ko-KR" altLang="en-US" sz="1400" b="1" dirty="0"/>
                  <a:t>데이터센터</a:t>
                </a:r>
                <a:r>
                  <a:rPr lang="en-US" altLang="ko-KR" sz="1400" b="1" dirty="0"/>
                  <a:t>)</a:t>
                </a:r>
                <a:endParaRPr lang="ko-KR" altLang="en-US" sz="1400" b="1"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CC387C2-050F-66F9-D215-99CB03AF7F23}"/>
                  </a:ext>
                </a:extLst>
              </p:cNvPr>
              <p:cNvSpPr txBox="1"/>
              <p:nvPr/>
            </p:nvSpPr>
            <p:spPr>
              <a:xfrm>
                <a:off x="5337085" y="1455489"/>
                <a:ext cx="3396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400" b="1" dirty="0"/>
                  <a:t>시나리오 </a:t>
                </a:r>
                <a:r>
                  <a:rPr lang="en-US" altLang="ko-KR" sz="1400" b="1" dirty="0"/>
                  <a:t>2 (</a:t>
                </a:r>
                <a:r>
                  <a:rPr lang="ko-KR" altLang="en-US" sz="1400" b="1" dirty="0"/>
                  <a:t>데이터센터</a:t>
                </a:r>
                <a:r>
                  <a:rPr lang="en-US" altLang="ko-KR" sz="1400" b="1" dirty="0"/>
                  <a:t>+</a:t>
                </a:r>
                <a:r>
                  <a:rPr lang="ko-KR" altLang="en-US" sz="1400" b="1" dirty="0"/>
                  <a:t>산업단지 </a:t>
                </a:r>
                <a:r>
                  <a:rPr lang="en-US" altLang="ko-KR" sz="1400" b="1" dirty="0"/>
                  <a:t>6</a:t>
                </a:r>
                <a:r>
                  <a:rPr lang="ko-KR" altLang="en-US" sz="1400" b="1" dirty="0"/>
                  <a:t>곳</a:t>
                </a:r>
                <a:r>
                  <a:rPr lang="en-US" altLang="ko-KR" sz="1400" b="1" dirty="0"/>
                  <a:t>)</a:t>
                </a:r>
                <a:endParaRPr lang="ko-KR" altLang="en-US" sz="1400" b="1" dirty="0"/>
              </a:p>
            </p:txBody>
          </p:sp>
        </p:grp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F3A52425-332F-AAC8-C433-6927047C2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875" y="1737418"/>
              <a:ext cx="9144000" cy="28289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33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 cap="rnd">
          <a:solidFill>
            <a:schemeClr val="bg1">
              <a:lumMod val="50000"/>
            </a:schemeClr>
          </a:solidFill>
          <a:tailEnd type="none"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gradFill>
            <a:gsLst>
              <a:gs pos="0">
                <a:srgbClr val="C00000">
                  <a:alpha val="0"/>
                </a:srgbClr>
              </a:gs>
              <a:gs pos="79618">
                <a:schemeClr val="bg1">
                  <a:lumMod val="65000"/>
                </a:schemeClr>
              </a:gs>
              <a:gs pos="14000">
                <a:schemeClr val="tx1">
                  <a:lumMod val="50000"/>
                  <a:lumOff val="50000"/>
                </a:schemeClr>
              </a:gs>
              <a:gs pos="100000">
                <a:srgbClr val="C00000">
                  <a:alpha val="0"/>
                </a:srgbClr>
              </a:gs>
            </a:gsLst>
            <a:lin ang="5400000" scaled="0"/>
          </a:gra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4708</TotalTime>
  <Words>1505</Words>
  <Application>Microsoft Office PowerPoint</Application>
  <PresentationFormat>화면 슬라이드 쇼(4:3)</PresentationFormat>
  <Paragraphs>385</Paragraphs>
  <Slides>24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나눔고딕 ExtraBold</vt:lpstr>
      <vt:lpstr>Wingdings</vt:lpstr>
      <vt:lpstr>Arial</vt:lpstr>
      <vt:lpstr>맑은 고딕</vt:lpstr>
      <vt:lpstr>맑은 고딕</vt:lpstr>
      <vt:lpstr>맑은</vt:lpstr>
      <vt:lpstr>Cambria Math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Sim</cp:lastModifiedBy>
  <cp:revision>449</cp:revision>
  <cp:lastPrinted>2025-04-21T07:10:51Z</cp:lastPrinted>
  <dcterms:created xsi:type="dcterms:W3CDTF">2015-01-08T13:06:47Z</dcterms:created>
  <dcterms:modified xsi:type="dcterms:W3CDTF">2025-04-23T02:42:11Z</dcterms:modified>
</cp:coreProperties>
</file>